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706" r:id="rId1"/>
  </p:sldMasterIdLst>
  <p:notesMasterIdLst>
    <p:notesMasterId r:id="rId36"/>
  </p:notesMasterIdLst>
  <p:handoutMasterIdLst>
    <p:handoutMasterId r:id="rId37"/>
  </p:handoutMasterIdLst>
  <p:sldIdLst>
    <p:sldId id="256" r:id="rId2"/>
    <p:sldId id="339" r:id="rId3"/>
    <p:sldId id="336" r:id="rId4"/>
    <p:sldId id="337" r:id="rId5"/>
    <p:sldId id="349" r:id="rId6"/>
    <p:sldId id="346" r:id="rId7"/>
    <p:sldId id="333" r:id="rId8"/>
    <p:sldId id="334" r:id="rId9"/>
    <p:sldId id="262" r:id="rId10"/>
    <p:sldId id="317" r:id="rId11"/>
    <p:sldId id="350" r:id="rId12"/>
    <p:sldId id="335" r:id="rId13"/>
    <p:sldId id="352" r:id="rId14"/>
    <p:sldId id="353" r:id="rId15"/>
    <p:sldId id="354" r:id="rId16"/>
    <p:sldId id="355" r:id="rId17"/>
    <p:sldId id="356" r:id="rId18"/>
    <p:sldId id="357" r:id="rId19"/>
    <p:sldId id="358" r:id="rId20"/>
    <p:sldId id="359" r:id="rId21"/>
    <p:sldId id="360" r:id="rId22"/>
    <p:sldId id="362" r:id="rId23"/>
    <p:sldId id="361" r:id="rId24"/>
    <p:sldId id="363" r:id="rId25"/>
    <p:sldId id="342" r:id="rId26"/>
    <p:sldId id="369" r:id="rId27"/>
    <p:sldId id="365" r:id="rId28"/>
    <p:sldId id="366" r:id="rId29"/>
    <p:sldId id="367" r:id="rId30"/>
    <p:sldId id="368" r:id="rId31"/>
    <p:sldId id="372" r:id="rId32"/>
    <p:sldId id="263" r:id="rId33"/>
    <p:sldId id="371" r:id="rId34"/>
    <p:sldId id="258" r:id="rId35"/>
  </p:sldIdLst>
  <p:sldSz cx="11520488" cy="6480175"/>
  <p:notesSz cx="7099300" cy="10234613"/>
  <p:defaultTextStyle>
    <a:defPPr>
      <a:defRPr lang="zh-CN"/>
    </a:defPPr>
    <a:lvl1pPr marL="0" algn="l" defTabSz="1151716" rtl="0" eaLnBrk="1" latinLnBrk="0" hangingPunct="1">
      <a:defRPr sz="2266" kern="1200">
        <a:solidFill>
          <a:schemeClr val="tx1"/>
        </a:solidFill>
        <a:latin typeface="+mn-lt"/>
        <a:ea typeface="+mn-ea"/>
        <a:cs typeface="+mn-cs"/>
      </a:defRPr>
    </a:lvl1pPr>
    <a:lvl2pPr marL="575857" algn="l" defTabSz="1151716" rtl="0" eaLnBrk="1" latinLnBrk="0" hangingPunct="1">
      <a:defRPr sz="2266" kern="1200">
        <a:solidFill>
          <a:schemeClr val="tx1"/>
        </a:solidFill>
        <a:latin typeface="+mn-lt"/>
        <a:ea typeface="+mn-ea"/>
        <a:cs typeface="+mn-cs"/>
      </a:defRPr>
    </a:lvl2pPr>
    <a:lvl3pPr marL="1151716" algn="l" defTabSz="1151716" rtl="0" eaLnBrk="1" latinLnBrk="0" hangingPunct="1">
      <a:defRPr sz="2266" kern="1200">
        <a:solidFill>
          <a:schemeClr val="tx1"/>
        </a:solidFill>
        <a:latin typeface="+mn-lt"/>
        <a:ea typeface="+mn-ea"/>
        <a:cs typeface="+mn-cs"/>
      </a:defRPr>
    </a:lvl3pPr>
    <a:lvl4pPr marL="1727574" algn="l" defTabSz="1151716" rtl="0" eaLnBrk="1" latinLnBrk="0" hangingPunct="1">
      <a:defRPr sz="2266" kern="1200">
        <a:solidFill>
          <a:schemeClr val="tx1"/>
        </a:solidFill>
        <a:latin typeface="+mn-lt"/>
        <a:ea typeface="+mn-ea"/>
        <a:cs typeface="+mn-cs"/>
      </a:defRPr>
    </a:lvl4pPr>
    <a:lvl5pPr marL="2303432" algn="l" defTabSz="1151716" rtl="0" eaLnBrk="1" latinLnBrk="0" hangingPunct="1">
      <a:defRPr sz="2266" kern="1200">
        <a:solidFill>
          <a:schemeClr val="tx1"/>
        </a:solidFill>
        <a:latin typeface="+mn-lt"/>
        <a:ea typeface="+mn-ea"/>
        <a:cs typeface="+mn-cs"/>
      </a:defRPr>
    </a:lvl5pPr>
    <a:lvl6pPr marL="2879290" algn="l" defTabSz="1151716" rtl="0" eaLnBrk="1" latinLnBrk="0" hangingPunct="1">
      <a:defRPr sz="2266" kern="1200">
        <a:solidFill>
          <a:schemeClr val="tx1"/>
        </a:solidFill>
        <a:latin typeface="+mn-lt"/>
        <a:ea typeface="+mn-ea"/>
        <a:cs typeface="+mn-cs"/>
      </a:defRPr>
    </a:lvl6pPr>
    <a:lvl7pPr marL="3455148" algn="l" defTabSz="1151716" rtl="0" eaLnBrk="1" latinLnBrk="0" hangingPunct="1">
      <a:defRPr sz="2266" kern="1200">
        <a:solidFill>
          <a:schemeClr val="tx1"/>
        </a:solidFill>
        <a:latin typeface="+mn-lt"/>
        <a:ea typeface="+mn-ea"/>
        <a:cs typeface="+mn-cs"/>
      </a:defRPr>
    </a:lvl7pPr>
    <a:lvl8pPr marL="4031006" algn="l" defTabSz="1151716" rtl="0" eaLnBrk="1" latinLnBrk="0" hangingPunct="1">
      <a:defRPr sz="2266" kern="1200">
        <a:solidFill>
          <a:schemeClr val="tx1"/>
        </a:solidFill>
        <a:latin typeface="+mn-lt"/>
        <a:ea typeface="+mn-ea"/>
        <a:cs typeface="+mn-cs"/>
      </a:defRPr>
    </a:lvl8pPr>
    <a:lvl9pPr marL="4606865" algn="l" defTabSz="1151716" rtl="0" eaLnBrk="1" latinLnBrk="0" hangingPunct="1">
      <a:defRPr sz="2266"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53" userDrawn="1">
          <p15:clr>
            <a:srgbClr val="A4A3A4"/>
          </p15:clr>
        </p15:guide>
        <p15:guide id="2" orient="horz" pos="3855" userDrawn="1">
          <p15:clr>
            <a:srgbClr val="A4A3A4"/>
          </p15:clr>
        </p15:guide>
        <p15:guide id="3" orient="horz" pos="3819" userDrawn="1">
          <p15:clr>
            <a:srgbClr val="A4A3A4"/>
          </p15:clr>
        </p15:guide>
        <p15:guide id="4" pos="3629" userDrawn="1">
          <p15:clr>
            <a:srgbClr val="A4A3A4"/>
          </p15:clr>
        </p15:guide>
        <p15:guide id="5" pos="77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1826"/>
    <a:srgbClr val="0851A0"/>
    <a:srgbClr val="FE0000"/>
    <a:srgbClr val="123748"/>
    <a:srgbClr val="FF1919"/>
    <a:srgbClr val="E63636"/>
    <a:srgbClr val="F08484"/>
    <a:srgbClr val="C8161E"/>
    <a:srgbClr val="626262"/>
    <a:srgbClr val="EE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0146" autoAdjust="0"/>
  </p:normalViewPr>
  <p:slideViewPr>
    <p:cSldViewPr snapToGrid="0">
      <p:cViewPr varScale="1">
        <p:scale>
          <a:sx n="66" d="100"/>
          <a:sy n="66" d="100"/>
        </p:scale>
        <p:origin x="1469" y="38"/>
      </p:cViewPr>
      <p:guideLst>
        <p:guide orient="horz" pos="2653"/>
        <p:guide orient="horz" pos="3855"/>
        <p:guide orient="horz" pos="3819"/>
        <p:guide pos="3629"/>
        <p:guide pos="771"/>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20154"/>
    </p:cViewPr>
  </p:sorterViewPr>
  <p:notesViewPr>
    <p:cSldViewPr snapToGrid="0" showGuides="1">
      <p:cViewPr varScale="1">
        <p:scale>
          <a:sx n="60" d="100"/>
          <a:sy n="60" d="100"/>
        </p:scale>
        <p:origin x="3216" y="5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D84A60-54DC-445C-979D-1932C80B2CBF}"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4D9CA11E-6009-4929-A5FC-A15B8E718AEE}">
      <dgm:prSet phldrT="[文本]" custT="1"/>
      <dgm:spPr>
        <a:xfrm>
          <a:off x="2231333" y="333669"/>
          <a:ext cx="3215331" cy="676689"/>
        </a:xfrm>
      </dgm:spPr>
      <dgm:t>
        <a:bodyPr lIns="648000"/>
        <a:lstStyle/>
        <a:p>
          <a:pPr algn="l">
            <a:lnSpc>
              <a:spcPct val="100000"/>
            </a:lnSpc>
            <a:spcAft>
              <a:spcPts val="0"/>
            </a:spcAft>
          </a:pPr>
          <a:r>
            <a:rPr lang="zh-CN" altLang="en-US" sz="3200" b="1" dirty="0" smtClean="0">
              <a:effectLst>
                <a:outerShdw blurRad="38100" dist="38100" dir="2700000" algn="tl">
                  <a:srgbClr val="000000">
                    <a:alpha val="43137"/>
                  </a:srgbClr>
                </a:outerShdw>
              </a:effectLst>
              <a:latin typeface="Calibri"/>
              <a:ea typeface="微软雅黑" panose="020B0503020204020204" pitchFamily="34" charset="-122"/>
              <a:cs typeface="+mn-cs"/>
            </a:rPr>
            <a:t>背景介绍</a:t>
          </a:r>
          <a:endParaRPr lang="en-US" altLang="zh-CN" sz="3200" b="1" dirty="0" smtClean="0">
            <a:effectLst>
              <a:outerShdw blurRad="38100" dist="38100" dir="2700000" algn="tl">
                <a:srgbClr val="000000">
                  <a:alpha val="43137"/>
                </a:srgbClr>
              </a:outerShdw>
            </a:effectLst>
            <a:latin typeface="Calibri"/>
            <a:ea typeface="微软雅黑" panose="020B0503020204020204" pitchFamily="34" charset="-122"/>
            <a:cs typeface="+mn-cs"/>
          </a:endParaRPr>
        </a:p>
      </dgm:t>
    </dgm:pt>
    <dgm:pt modelId="{BA20D234-F8DC-4364-9CA0-F6F0CC3C2E39}" type="parTrans" cxnId="{FDCF182C-3706-4430-BA8A-9004C945740C}">
      <dgm:prSet/>
      <dgm:spPr/>
      <dgm:t>
        <a:bodyPr/>
        <a:lstStyle/>
        <a:p>
          <a:endParaRPr lang="zh-CN" altLang="en-US"/>
        </a:p>
      </dgm:t>
    </dgm:pt>
    <dgm:pt modelId="{521BB7BE-004A-4AE9-9ED9-355330CD1058}" type="sibTrans" cxnId="{FDCF182C-3706-4430-BA8A-9004C945740C}">
      <dgm:prSet/>
      <dgm:spPr>
        <a:xfrm>
          <a:off x="-4624079" y="-936227"/>
          <a:ext cx="7284243" cy="7284243"/>
        </a:xfrm>
      </dgm:spPr>
      <dgm:t>
        <a:bodyPr/>
        <a:lstStyle/>
        <a:p>
          <a:endParaRPr lang="zh-CN" altLang="en-US"/>
        </a:p>
      </dgm:t>
    </dgm:pt>
    <dgm:pt modelId="{2358C794-4776-46CA-9BE4-CBF3D5E9B937}">
      <dgm:prSet phldrT="[文本]" custT="1"/>
      <dgm:spPr>
        <a:xfrm>
          <a:off x="2727608" y="1352838"/>
          <a:ext cx="3543213" cy="676689"/>
        </a:xfrm>
      </dgm:spPr>
      <dgm:t>
        <a:bodyPr/>
        <a:lstStyle/>
        <a:p>
          <a:r>
            <a:rPr lang="zh-CN" altLang="en-US" sz="3200" b="1" dirty="0" smtClean="0">
              <a:effectLst>
                <a:outerShdw blurRad="38100" dist="38100" dir="2700000" algn="tl">
                  <a:srgbClr val="000000">
                    <a:alpha val="43137"/>
                  </a:srgbClr>
                </a:outerShdw>
              </a:effectLst>
              <a:latin typeface="Birch Std" panose="03060502040705060204" pitchFamily="66" charset="0"/>
              <a:ea typeface="微软雅黑" panose="020B0503020204020204" pitchFamily="34" charset="-122"/>
              <a:cs typeface="+mn-cs"/>
            </a:rPr>
            <a:t>旋流管道声模态</a:t>
          </a:r>
        </a:p>
      </dgm:t>
    </dgm:pt>
    <dgm:pt modelId="{9F3E7C7B-E393-4E29-A08D-FB5B62398227}" type="parTrans" cxnId="{11FF4E7E-A83E-4C61-A560-47990E3AD7DB}">
      <dgm:prSet/>
      <dgm:spPr/>
      <dgm:t>
        <a:bodyPr/>
        <a:lstStyle/>
        <a:p>
          <a:endParaRPr lang="zh-CN" altLang="en-US"/>
        </a:p>
      </dgm:t>
    </dgm:pt>
    <dgm:pt modelId="{9D01FD96-2BCD-49DE-94D0-A72DA0C5B601}" type="sibTrans" cxnId="{11FF4E7E-A83E-4C61-A560-47990E3AD7DB}">
      <dgm:prSet/>
      <dgm:spPr/>
      <dgm:t>
        <a:bodyPr/>
        <a:lstStyle/>
        <a:p>
          <a:endParaRPr lang="zh-CN" altLang="en-US"/>
        </a:p>
      </dgm:t>
    </dgm:pt>
    <dgm:pt modelId="{0DD740B7-B0B4-46CA-BDB5-AF19224682DC}">
      <dgm:prSet phldrT="[文本]" custT="1"/>
      <dgm:spPr>
        <a:xfrm>
          <a:off x="2105425" y="4396969"/>
          <a:ext cx="3491625" cy="676689"/>
        </a:xfrm>
      </dgm:spPr>
      <dgm:t>
        <a:bodyPr/>
        <a:lstStyle/>
        <a:p>
          <a:pPr>
            <a:lnSpc>
              <a:spcPct val="100000"/>
            </a:lnSpc>
            <a:spcAft>
              <a:spcPts val="0"/>
            </a:spcAft>
          </a:pPr>
          <a:r>
            <a:rPr lang="zh-CN" altLang="en-US" sz="3200" b="1" dirty="0" smtClean="0">
              <a:effectLst>
                <a:outerShdw blurRad="38100" dist="38100" dir="2700000" algn="tl">
                  <a:srgbClr val="000000">
                    <a:alpha val="43137"/>
                  </a:srgbClr>
                </a:outerShdw>
              </a:effectLst>
              <a:latin typeface="Calibri"/>
              <a:ea typeface="微软雅黑" panose="020B0503020204020204" pitchFamily="34" charset="-122"/>
              <a:cs typeface="+mn-cs"/>
            </a:rPr>
            <a:t>声激振动及远场声传播</a:t>
          </a:r>
          <a:endParaRPr lang="zh-CN" altLang="en-US" sz="2800" b="1" dirty="0">
            <a:effectLst>
              <a:outerShdw blurRad="38100" dist="38100" dir="2700000" algn="tl">
                <a:srgbClr val="000000">
                  <a:alpha val="43137"/>
                </a:srgbClr>
              </a:outerShdw>
            </a:effectLst>
            <a:latin typeface="Birch Std" panose="03060502040705060204" pitchFamily="66" charset="0"/>
            <a:ea typeface="微软雅黑" panose="020B0503020204020204" pitchFamily="34" charset="-122"/>
            <a:cs typeface="+mn-cs"/>
          </a:endParaRPr>
        </a:p>
      </dgm:t>
    </dgm:pt>
    <dgm:pt modelId="{7E615F67-6E7F-4250-92A2-E81A8DB274A6}" type="parTrans" cxnId="{280E3018-909A-459C-BD57-DF13E0C04AC7}">
      <dgm:prSet/>
      <dgm:spPr/>
      <dgm:t>
        <a:bodyPr/>
        <a:lstStyle/>
        <a:p>
          <a:endParaRPr lang="zh-CN" altLang="en-US"/>
        </a:p>
      </dgm:t>
    </dgm:pt>
    <dgm:pt modelId="{E40D1AE7-164B-4763-BFB4-A88428EB6A99}" type="sibTrans" cxnId="{280E3018-909A-459C-BD57-DF13E0C04AC7}">
      <dgm:prSet/>
      <dgm:spPr/>
      <dgm:t>
        <a:bodyPr/>
        <a:lstStyle/>
        <a:p>
          <a:endParaRPr lang="zh-CN" altLang="en-US"/>
        </a:p>
      </dgm:t>
    </dgm:pt>
    <dgm:pt modelId="{1ADDE464-69D1-4755-A239-DB90B005CC0B}">
      <dgm:prSet phldrT="[文本]" custT="1"/>
      <dgm:spPr>
        <a:xfrm>
          <a:off x="2727608" y="1352838"/>
          <a:ext cx="3543213" cy="676689"/>
        </a:xfrm>
      </dgm:spPr>
      <dgm:t>
        <a:bodyPr/>
        <a:lstStyle/>
        <a:p>
          <a:pPr>
            <a:lnSpc>
              <a:spcPct val="100000"/>
            </a:lnSpc>
            <a:spcAft>
              <a:spcPts val="0"/>
            </a:spcAft>
          </a:pPr>
          <a:r>
            <a:rPr lang="zh-CN" altLang="en-US" sz="3200" b="1" dirty="0" smtClean="0">
              <a:effectLst>
                <a:outerShdw blurRad="38100" dist="38100" dir="2700000" algn="tl">
                  <a:srgbClr val="000000">
                    <a:alpha val="43137"/>
                  </a:srgbClr>
                </a:outerShdw>
              </a:effectLst>
              <a:latin typeface="Birch Std" panose="03060502040705060204" pitchFamily="66" charset="0"/>
              <a:ea typeface="微软雅黑" panose="020B0503020204020204" pitchFamily="34" charset="-122"/>
              <a:cs typeface="+mn-cs"/>
            </a:rPr>
            <a:t>旋流管道格林公式</a:t>
          </a:r>
          <a:endParaRPr lang="zh-CN" altLang="en-US" sz="3200" b="1" dirty="0">
            <a:effectLst>
              <a:outerShdw blurRad="38100" dist="38100" dir="2700000" algn="tl">
                <a:srgbClr val="000000">
                  <a:alpha val="43137"/>
                </a:srgbClr>
              </a:outerShdw>
            </a:effectLst>
            <a:latin typeface="Birch Std" panose="03060502040705060204" pitchFamily="66" charset="0"/>
            <a:ea typeface="微软雅黑" panose="020B0503020204020204" pitchFamily="34" charset="-122"/>
            <a:cs typeface="+mn-cs"/>
          </a:endParaRPr>
        </a:p>
      </dgm:t>
    </dgm:pt>
    <dgm:pt modelId="{9CFF16DF-37C1-4441-AFA1-9A83D52CD9C3}" type="parTrans" cxnId="{8FFE3EE6-00A6-4067-AEE8-DFC889759E99}">
      <dgm:prSet/>
      <dgm:spPr/>
      <dgm:t>
        <a:bodyPr/>
        <a:lstStyle/>
        <a:p>
          <a:endParaRPr lang="zh-CN" altLang="en-US"/>
        </a:p>
      </dgm:t>
    </dgm:pt>
    <dgm:pt modelId="{BBAB0031-93B4-4217-8C3A-151A0FF51D1F}" type="sibTrans" cxnId="{8FFE3EE6-00A6-4067-AEE8-DFC889759E99}">
      <dgm:prSet/>
      <dgm:spPr/>
      <dgm:t>
        <a:bodyPr/>
        <a:lstStyle/>
        <a:p>
          <a:endParaRPr lang="zh-CN" altLang="en-US"/>
        </a:p>
      </dgm:t>
    </dgm:pt>
    <dgm:pt modelId="{20C3BD86-89A3-4944-9B36-BEAC78653272}" type="pres">
      <dgm:prSet presAssocID="{15D84A60-54DC-445C-979D-1932C80B2CBF}" presName="Name0" presStyleCnt="0">
        <dgm:presLayoutVars>
          <dgm:chMax val="7"/>
          <dgm:chPref val="7"/>
          <dgm:dir/>
        </dgm:presLayoutVars>
      </dgm:prSet>
      <dgm:spPr/>
      <dgm:t>
        <a:bodyPr/>
        <a:lstStyle/>
        <a:p>
          <a:endParaRPr lang="zh-CN" altLang="en-US"/>
        </a:p>
      </dgm:t>
    </dgm:pt>
    <dgm:pt modelId="{A6D9E4BE-05F1-4A72-9848-A8DCABF9AC38}" type="pres">
      <dgm:prSet presAssocID="{15D84A60-54DC-445C-979D-1932C80B2CBF}" presName="Name1" presStyleCnt="0"/>
      <dgm:spPr/>
      <dgm:t>
        <a:bodyPr/>
        <a:lstStyle/>
        <a:p>
          <a:endParaRPr lang="zh-CN" altLang="en-US"/>
        </a:p>
      </dgm:t>
    </dgm:pt>
    <dgm:pt modelId="{5A024531-9B1E-4D77-BE42-E4F6C27C0673}" type="pres">
      <dgm:prSet presAssocID="{15D84A60-54DC-445C-979D-1932C80B2CBF}" presName="cycle" presStyleCnt="0"/>
      <dgm:spPr/>
      <dgm:t>
        <a:bodyPr/>
        <a:lstStyle/>
        <a:p>
          <a:endParaRPr lang="zh-CN" altLang="en-US"/>
        </a:p>
      </dgm:t>
    </dgm:pt>
    <dgm:pt modelId="{795EEB57-4180-48EA-8E9E-30B5D6C53500}" type="pres">
      <dgm:prSet presAssocID="{15D84A60-54DC-445C-979D-1932C80B2CBF}" presName="srcNode" presStyleLbl="node1" presStyleIdx="0" presStyleCnt="4"/>
      <dgm:spPr/>
      <dgm:t>
        <a:bodyPr/>
        <a:lstStyle/>
        <a:p>
          <a:endParaRPr lang="zh-CN" altLang="en-US"/>
        </a:p>
      </dgm:t>
    </dgm:pt>
    <dgm:pt modelId="{A55A7181-C471-4BCD-97E3-20BFC9D20416}" type="pres">
      <dgm:prSet presAssocID="{15D84A60-54DC-445C-979D-1932C80B2CBF}" presName="conn" presStyleLbl="parChTrans1D2" presStyleIdx="0" presStyleCnt="1"/>
      <dgm:spPr>
        <a:prstGeom prst="blockArc">
          <a:avLst>
            <a:gd name="adj1" fmla="val 18900000"/>
            <a:gd name="adj2" fmla="val 2700000"/>
            <a:gd name="adj3" fmla="val 297"/>
          </a:avLst>
        </a:prstGeom>
      </dgm:spPr>
      <dgm:t>
        <a:bodyPr/>
        <a:lstStyle/>
        <a:p>
          <a:endParaRPr lang="zh-CN" altLang="en-US"/>
        </a:p>
      </dgm:t>
    </dgm:pt>
    <dgm:pt modelId="{0C87CB72-58AA-431A-8807-76568B76DB78}" type="pres">
      <dgm:prSet presAssocID="{15D84A60-54DC-445C-979D-1932C80B2CBF}" presName="extraNode" presStyleLbl="node1" presStyleIdx="0" presStyleCnt="4"/>
      <dgm:spPr/>
      <dgm:t>
        <a:bodyPr/>
        <a:lstStyle/>
        <a:p>
          <a:endParaRPr lang="zh-CN" altLang="en-US"/>
        </a:p>
      </dgm:t>
    </dgm:pt>
    <dgm:pt modelId="{56BB8CB5-482F-4A6D-9621-5EFF091D0A18}" type="pres">
      <dgm:prSet presAssocID="{15D84A60-54DC-445C-979D-1932C80B2CBF}" presName="dstNode" presStyleLbl="node1" presStyleIdx="0" presStyleCnt="4"/>
      <dgm:spPr/>
      <dgm:t>
        <a:bodyPr/>
        <a:lstStyle/>
        <a:p>
          <a:endParaRPr lang="zh-CN" altLang="en-US"/>
        </a:p>
      </dgm:t>
    </dgm:pt>
    <dgm:pt modelId="{D7F7EFA4-157D-498E-9F02-41EB11C5A5BB}" type="pres">
      <dgm:prSet presAssocID="{4D9CA11E-6009-4929-A5FC-A15B8E718AEE}" presName="text_1" presStyleLbl="node1" presStyleIdx="0" presStyleCnt="4" custScaleX="31002" custScaleY="128992" custLinFactNeighborX="-32421" custLinFactNeighborY="2274">
        <dgm:presLayoutVars>
          <dgm:bulletEnabled val="1"/>
        </dgm:presLayoutVars>
      </dgm:prSet>
      <dgm:spPr>
        <a:prstGeom prst="rect">
          <a:avLst/>
        </a:prstGeom>
      </dgm:spPr>
      <dgm:t>
        <a:bodyPr/>
        <a:lstStyle/>
        <a:p>
          <a:endParaRPr lang="zh-CN" altLang="en-US"/>
        </a:p>
      </dgm:t>
    </dgm:pt>
    <dgm:pt modelId="{2840F0E5-2D19-4799-9B68-BB371D08249E}" type="pres">
      <dgm:prSet presAssocID="{4D9CA11E-6009-4929-A5FC-A15B8E718AEE}" presName="accent_1" presStyleCnt="0"/>
      <dgm:spPr/>
      <dgm:t>
        <a:bodyPr/>
        <a:lstStyle/>
        <a:p>
          <a:endParaRPr lang="zh-CN" altLang="en-US"/>
        </a:p>
      </dgm:t>
    </dgm:pt>
    <dgm:pt modelId="{F3AA5D4A-0C1C-479C-B7AD-B0F553522888}" type="pres">
      <dgm:prSet presAssocID="{4D9CA11E-6009-4929-A5FC-A15B8E718AEE}" presName="accentRepeatNode" presStyleLbl="solidFgAcc1" presStyleIdx="0" presStyleCnt="4"/>
      <dgm:spPr>
        <a:xfrm>
          <a:off x="1581269" y="253542"/>
          <a:ext cx="845862" cy="845862"/>
        </a:xfrm>
        <a:prstGeom prst="ellipse">
          <a:avLst/>
        </a:prstGeom>
      </dgm:spPr>
      <dgm:t>
        <a:bodyPr/>
        <a:lstStyle/>
        <a:p>
          <a:endParaRPr lang="zh-CN" altLang="en-US"/>
        </a:p>
      </dgm:t>
    </dgm:pt>
    <dgm:pt modelId="{D8EB5EE4-B612-42B9-8F87-01F7BDFAC981}" type="pres">
      <dgm:prSet presAssocID="{2358C794-4776-46CA-9BE4-CBF3D5E9B937}" presName="text_2" presStyleLbl="node1" presStyleIdx="1" presStyleCnt="4" custScaleX="44550" custScaleY="128992" custLinFactNeighborX="-26455" custLinFactNeighborY="841">
        <dgm:presLayoutVars>
          <dgm:bulletEnabled val="1"/>
        </dgm:presLayoutVars>
      </dgm:prSet>
      <dgm:spPr>
        <a:prstGeom prst="rect">
          <a:avLst/>
        </a:prstGeom>
      </dgm:spPr>
      <dgm:t>
        <a:bodyPr/>
        <a:lstStyle/>
        <a:p>
          <a:endParaRPr lang="zh-CN" altLang="en-US"/>
        </a:p>
      </dgm:t>
    </dgm:pt>
    <dgm:pt modelId="{6CDEF9D6-3CD8-4CDE-85D4-928A07956EF3}" type="pres">
      <dgm:prSet presAssocID="{2358C794-4776-46CA-9BE4-CBF3D5E9B937}" presName="accent_2" presStyleCnt="0"/>
      <dgm:spPr/>
      <dgm:t>
        <a:bodyPr/>
        <a:lstStyle/>
        <a:p>
          <a:endParaRPr lang="zh-CN" altLang="en-US"/>
        </a:p>
      </dgm:t>
    </dgm:pt>
    <dgm:pt modelId="{C4F05D60-D060-44AA-B02B-42489DAD7F84}" type="pres">
      <dgm:prSet presAssocID="{2358C794-4776-46CA-9BE4-CBF3D5E9B937}" presName="accentRepeatNode" presStyleLbl="solidFgAcc1" presStyleIdx="1" presStyleCnt="4"/>
      <dgm:spPr>
        <a:xfrm>
          <a:off x="2066165" y="1268252"/>
          <a:ext cx="845862" cy="845862"/>
        </a:xfrm>
        <a:prstGeom prst="ellipse">
          <a:avLst/>
        </a:prstGeom>
      </dgm:spPr>
      <dgm:t>
        <a:bodyPr/>
        <a:lstStyle/>
        <a:p>
          <a:endParaRPr lang="zh-CN" altLang="en-US"/>
        </a:p>
      </dgm:t>
    </dgm:pt>
    <dgm:pt modelId="{8DA79744-91E0-431F-9655-6C90E71847B0}" type="pres">
      <dgm:prSet presAssocID="{1ADDE464-69D1-4755-A239-DB90B005CC0B}" presName="text_3" presStyleLbl="node1" presStyleIdx="2" presStyleCnt="4" custFlipHor="1" custScaleX="47312" custScaleY="132423" custLinFactNeighborX="-23699" custLinFactNeighborY="688">
        <dgm:presLayoutVars>
          <dgm:bulletEnabled val="1"/>
        </dgm:presLayoutVars>
      </dgm:prSet>
      <dgm:spPr/>
      <dgm:t>
        <a:bodyPr/>
        <a:lstStyle/>
        <a:p>
          <a:endParaRPr lang="zh-CN" altLang="en-US"/>
        </a:p>
      </dgm:t>
    </dgm:pt>
    <dgm:pt modelId="{2421FA05-67CE-4E21-9011-95243BACBC00}" type="pres">
      <dgm:prSet presAssocID="{1ADDE464-69D1-4755-A239-DB90B005CC0B}" presName="accent_3" presStyleCnt="0"/>
      <dgm:spPr/>
      <dgm:t>
        <a:bodyPr/>
        <a:lstStyle/>
        <a:p>
          <a:endParaRPr lang="zh-CN" altLang="en-US"/>
        </a:p>
      </dgm:t>
    </dgm:pt>
    <dgm:pt modelId="{E252D848-F39D-45E1-A5DB-2C32806A55ED}" type="pres">
      <dgm:prSet presAssocID="{1ADDE464-69D1-4755-A239-DB90B005CC0B}" presName="accentRepeatNode" presStyleLbl="solidFgAcc1" presStyleIdx="2" presStyleCnt="4"/>
      <dgm:spPr/>
      <dgm:t>
        <a:bodyPr/>
        <a:lstStyle/>
        <a:p>
          <a:endParaRPr lang="zh-CN" altLang="en-US"/>
        </a:p>
      </dgm:t>
    </dgm:pt>
    <dgm:pt modelId="{A3622308-0381-4A1D-B5D0-14DB47E9ECEA}" type="pres">
      <dgm:prSet presAssocID="{0DD740B7-B0B4-46CA-BDB5-AF19224682DC}" presName="text_4" presStyleLbl="node1" presStyleIdx="3" presStyleCnt="4" custScaleX="51821" custScaleY="130010" custLinFactNeighborX="-23398" custLinFactNeighborY="-285">
        <dgm:presLayoutVars>
          <dgm:bulletEnabled val="1"/>
        </dgm:presLayoutVars>
      </dgm:prSet>
      <dgm:spPr/>
      <dgm:t>
        <a:bodyPr/>
        <a:lstStyle/>
        <a:p>
          <a:endParaRPr lang="zh-CN" altLang="en-US"/>
        </a:p>
      </dgm:t>
    </dgm:pt>
    <dgm:pt modelId="{59A8170A-8BAF-49DD-B9E1-A377A9B7D3E9}" type="pres">
      <dgm:prSet presAssocID="{0DD740B7-B0B4-46CA-BDB5-AF19224682DC}" presName="accent_4" presStyleCnt="0"/>
      <dgm:spPr/>
      <dgm:t>
        <a:bodyPr/>
        <a:lstStyle/>
        <a:p>
          <a:endParaRPr lang="zh-CN" altLang="en-US"/>
        </a:p>
      </dgm:t>
    </dgm:pt>
    <dgm:pt modelId="{41AE2CE0-F3B4-4FD7-AE34-E635A9C1B201}" type="pres">
      <dgm:prSet presAssocID="{0DD740B7-B0B4-46CA-BDB5-AF19224682DC}" presName="accentRepeatNode" presStyleLbl="solidFgAcc1" presStyleIdx="3" presStyleCnt="4"/>
      <dgm:spPr>
        <a:xfrm>
          <a:off x="1581269" y="4312383"/>
          <a:ext cx="845862" cy="845862"/>
        </a:xfrm>
        <a:prstGeom prst="ellipse">
          <a:avLst/>
        </a:prstGeom>
      </dgm:spPr>
      <dgm:t>
        <a:bodyPr/>
        <a:lstStyle/>
        <a:p>
          <a:endParaRPr lang="zh-CN" altLang="en-US"/>
        </a:p>
      </dgm:t>
    </dgm:pt>
  </dgm:ptLst>
  <dgm:cxnLst>
    <dgm:cxn modelId="{11FF4E7E-A83E-4C61-A560-47990E3AD7DB}" srcId="{15D84A60-54DC-445C-979D-1932C80B2CBF}" destId="{2358C794-4776-46CA-9BE4-CBF3D5E9B937}" srcOrd="1" destOrd="0" parTransId="{9F3E7C7B-E393-4E29-A08D-FB5B62398227}" sibTransId="{9D01FD96-2BCD-49DE-94D0-A72DA0C5B601}"/>
    <dgm:cxn modelId="{2CD1D674-1E0B-4274-B3CF-1C68E12636A3}" type="presOf" srcId="{0DD740B7-B0B4-46CA-BDB5-AF19224682DC}" destId="{A3622308-0381-4A1D-B5D0-14DB47E9ECEA}" srcOrd="0" destOrd="0" presId="urn:microsoft.com/office/officeart/2008/layout/VerticalCurvedList"/>
    <dgm:cxn modelId="{8FFE3EE6-00A6-4067-AEE8-DFC889759E99}" srcId="{15D84A60-54DC-445C-979D-1932C80B2CBF}" destId="{1ADDE464-69D1-4755-A239-DB90B005CC0B}" srcOrd="2" destOrd="0" parTransId="{9CFF16DF-37C1-4441-AFA1-9A83D52CD9C3}" sibTransId="{BBAB0031-93B4-4217-8C3A-151A0FF51D1F}"/>
    <dgm:cxn modelId="{FDCF182C-3706-4430-BA8A-9004C945740C}" srcId="{15D84A60-54DC-445C-979D-1932C80B2CBF}" destId="{4D9CA11E-6009-4929-A5FC-A15B8E718AEE}" srcOrd="0" destOrd="0" parTransId="{BA20D234-F8DC-4364-9CA0-F6F0CC3C2E39}" sibTransId="{521BB7BE-004A-4AE9-9ED9-355330CD1058}"/>
    <dgm:cxn modelId="{5E436EEC-4D78-424C-A75C-A79B6A119ADE}" type="presOf" srcId="{4D9CA11E-6009-4929-A5FC-A15B8E718AEE}" destId="{D7F7EFA4-157D-498E-9F02-41EB11C5A5BB}" srcOrd="0" destOrd="0" presId="urn:microsoft.com/office/officeart/2008/layout/VerticalCurvedList"/>
    <dgm:cxn modelId="{8C714DB3-850A-4818-9809-31AE7813D806}" type="presOf" srcId="{2358C794-4776-46CA-9BE4-CBF3D5E9B937}" destId="{D8EB5EE4-B612-42B9-8F87-01F7BDFAC981}" srcOrd="0" destOrd="0" presId="urn:microsoft.com/office/officeart/2008/layout/VerticalCurvedList"/>
    <dgm:cxn modelId="{CEBE2F1D-A783-41BB-9473-3143B84546D0}" type="presOf" srcId="{15D84A60-54DC-445C-979D-1932C80B2CBF}" destId="{20C3BD86-89A3-4944-9B36-BEAC78653272}" srcOrd="0" destOrd="0" presId="urn:microsoft.com/office/officeart/2008/layout/VerticalCurvedList"/>
    <dgm:cxn modelId="{280E3018-909A-459C-BD57-DF13E0C04AC7}" srcId="{15D84A60-54DC-445C-979D-1932C80B2CBF}" destId="{0DD740B7-B0B4-46CA-BDB5-AF19224682DC}" srcOrd="3" destOrd="0" parTransId="{7E615F67-6E7F-4250-92A2-E81A8DB274A6}" sibTransId="{E40D1AE7-164B-4763-BFB4-A88428EB6A99}"/>
    <dgm:cxn modelId="{70106C9B-8436-40CC-B28B-37B6C0D151E1}" type="presOf" srcId="{521BB7BE-004A-4AE9-9ED9-355330CD1058}" destId="{A55A7181-C471-4BCD-97E3-20BFC9D20416}" srcOrd="0" destOrd="0" presId="urn:microsoft.com/office/officeart/2008/layout/VerticalCurvedList"/>
    <dgm:cxn modelId="{E6988F7D-1B5A-4759-81C0-154A5C20F382}" type="presOf" srcId="{1ADDE464-69D1-4755-A239-DB90B005CC0B}" destId="{8DA79744-91E0-431F-9655-6C90E71847B0}" srcOrd="0" destOrd="0" presId="urn:microsoft.com/office/officeart/2008/layout/VerticalCurvedList"/>
    <dgm:cxn modelId="{F275AFFC-4A69-4874-A838-10476A9DBA69}" type="presParOf" srcId="{20C3BD86-89A3-4944-9B36-BEAC78653272}" destId="{A6D9E4BE-05F1-4A72-9848-A8DCABF9AC38}" srcOrd="0" destOrd="0" presId="urn:microsoft.com/office/officeart/2008/layout/VerticalCurvedList"/>
    <dgm:cxn modelId="{9B567A39-2AE8-4803-A72B-0736C1846687}" type="presParOf" srcId="{A6D9E4BE-05F1-4A72-9848-A8DCABF9AC38}" destId="{5A024531-9B1E-4D77-BE42-E4F6C27C0673}" srcOrd="0" destOrd="0" presId="urn:microsoft.com/office/officeart/2008/layout/VerticalCurvedList"/>
    <dgm:cxn modelId="{E9DE7FD8-1A8A-4C16-920F-B82A4648A55D}" type="presParOf" srcId="{5A024531-9B1E-4D77-BE42-E4F6C27C0673}" destId="{795EEB57-4180-48EA-8E9E-30B5D6C53500}" srcOrd="0" destOrd="0" presId="urn:microsoft.com/office/officeart/2008/layout/VerticalCurvedList"/>
    <dgm:cxn modelId="{81795D45-3CF4-4772-B89D-D9B73FDF5717}" type="presParOf" srcId="{5A024531-9B1E-4D77-BE42-E4F6C27C0673}" destId="{A55A7181-C471-4BCD-97E3-20BFC9D20416}" srcOrd="1" destOrd="0" presId="urn:microsoft.com/office/officeart/2008/layout/VerticalCurvedList"/>
    <dgm:cxn modelId="{531348DC-C6D1-4CA1-9FBF-7DB13C72148D}" type="presParOf" srcId="{5A024531-9B1E-4D77-BE42-E4F6C27C0673}" destId="{0C87CB72-58AA-431A-8807-76568B76DB78}" srcOrd="2" destOrd="0" presId="urn:microsoft.com/office/officeart/2008/layout/VerticalCurvedList"/>
    <dgm:cxn modelId="{CDC4163A-9EF9-4D21-83F4-083F0C4AB3C6}" type="presParOf" srcId="{5A024531-9B1E-4D77-BE42-E4F6C27C0673}" destId="{56BB8CB5-482F-4A6D-9621-5EFF091D0A18}" srcOrd="3" destOrd="0" presId="urn:microsoft.com/office/officeart/2008/layout/VerticalCurvedList"/>
    <dgm:cxn modelId="{77988681-D4B4-422B-A733-F603669C37FF}" type="presParOf" srcId="{A6D9E4BE-05F1-4A72-9848-A8DCABF9AC38}" destId="{D7F7EFA4-157D-498E-9F02-41EB11C5A5BB}" srcOrd="1" destOrd="0" presId="urn:microsoft.com/office/officeart/2008/layout/VerticalCurvedList"/>
    <dgm:cxn modelId="{5ACFE3BF-3C99-476B-AA99-F0F5E504761F}" type="presParOf" srcId="{A6D9E4BE-05F1-4A72-9848-A8DCABF9AC38}" destId="{2840F0E5-2D19-4799-9B68-BB371D08249E}" srcOrd="2" destOrd="0" presId="urn:microsoft.com/office/officeart/2008/layout/VerticalCurvedList"/>
    <dgm:cxn modelId="{61E8D46E-8FFC-467D-884D-6DDF607EDCE2}" type="presParOf" srcId="{2840F0E5-2D19-4799-9B68-BB371D08249E}" destId="{F3AA5D4A-0C1C-479C-B7AD-B0F553522888}" srcOrd="0" destOrd="0" presId="urn:microsoft.com/office/officeart/2008/layout/VerticalCurvedList"/>
    <dgm:cxn modelId="{FA81D0D5-3B32-4903-B72C-866643F8A89D}" type="presParOf" srcId="{A6D9E4BE-05F1-4A72-9848-A8DCABF9AC38}" destId="{D8EB5EE4-B612-42B9-8F87-01F7BDFAC981}" srcOrd="3" destOrd="0" presId="urn:microsoft.com/office/officeart/2008/layout/VerticalCurvedList"/>
    <dgm:cxn modelId="{74E5A18C-57BE-4A59-8842-F390AB3847B8}" type="presParOf" srcId="{A6D9E4BE-05F1-4A72-9848-A8DCABF9AC38}" destId="{6CDEF9D6-3CD8-4CDE-85D4-928A07956EF3}" srcOrd="4" destOrd="0" presId="urn:microsoft.com/office/officeart/2008/layout/VerticalCurvedList"/>
    <dgm:cxn modelId="{DD216A7E-C419-4272-9328-1FDA5DFA9E40}" type="presParOf" srcId="{6CDEF9D6-3CD8-4CDE-85D4-928A07956EF3}" destId="{C4F05D60-D060-44AA-B02B-42489DAD7F84}" srcOrd="0" destOrd="0" presId="urn:microsoft.com/office/officeart/2008/layout/VerticalCurvedList"/>
    <dgm:cxn modelId="{344A95D2-2A0D-4D6B-9A6A-9BF22F77EF7F}" type="presParOf" srcId="{A6D9E4BE-05F1-4A72-9848-A8DCABF9AC38}" destId="{8DA79744-91E0-431F-9655-6C90E71847B0}" srcOrd="5" destOrd="0" presId="urn:microsoft.com/office/officeart/2008/layout/VerticalCurvedList"/>
    <dgm:cxn modelId="{640D2692-57B7-430B-90D1-CFE9471AADFD}" type="presParOf" srcId="{A6D9E4BE-05F1-4A72-9848-A8DCABF9AC38}" destId="{2421FA05-67CE-4E21-9011-95243BACBC00}" srcOrd="6" destOrd="0" presId="urn:microsoft.com/office/officeart/2008/layout/VerticalCurvedList"/>
    <dgm:cxn modelId="{946670F2-B5D9-4EFF-93B3-D266EDDC66C5}" type="presParOf" srcId="{2421FA05-67CE-4E21-9011-95243BACBC00}" destId="{E252D848-F39D-45E1-A5DB-2C32806A55ED}" srcOrd="0" destOrd="0" presId="urn:microsoft.com/office/officeart/2008/layout/VerticalCurvedList"/>
    <dgm:cxn modelId="{22134183-631D-4A42-8A34-D1A9CF1367EF}" type="presParOf" srcId="{A6D9E4BE-05F1-4A72-9848-A8DCABF9AC38}" destId="{A3622308-0381-4A1D-B5D0-14DB47E9ECEA}" srcOrd="7" destOrd="0" presId="urn:microsoft.com/office/officeart/2008/layout/VerticalCurvedList"/>
    <dgm:cxn modelId="{886F1E05-FE2A-46C4-ACD0-D43955C09735}" type="presParOf" srcId="{A6D9E4BE-05F1-4A72-9848-A8DCABF9AC38}" destId="{59A8170A-8BAF-49DD-B9E1-A377A9B7D3E9}" srcOrd="8" destOrd="0" presId="urn:microsoft.com/office/officeart/2008/layout/VerticalCurvedList"/>
    <dgm:cxn modelId="{A3A07CE8-BD84-4F0C-BD7B-C0FD7995F2E2}" type="presParOf" srcId="{59A8170A-8BAF-49DD-B9E1-A377A9B7D3E9}" destId="{41AE2CE0-F3B4-4FD7-AE34-E635A9C1B20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5A7181-C471-4BCD-97E3-20BFC9D20416}">
      <dsp:nvSpPr>
        <dsp:cNvPr id="0" name=""/>
        <dsp:cNvSpPr/>
      </dsp:nvSpPr>
      <dsp:spPr>
        <a:xfrm>
          <a:off x="-4882117" y="-936227"/>
          <a:ext cx="7284243" cy="7284243"/>
        </a:xfrm>
        <a:prstGeom prst="blockArc">
          <a:avLst>
            <a:gd name="adj1" fmla="val 18900000"/>
            <a:gd name="adj2" fmla="val 2700000"/>
            <a:gd name="adj3" fmla="val 297"/>
          </a:avLst>
        </a:prstGeom>
        <a:noFill/>
        <a:ln w="55000" cap="flat" cmpd="thickThin"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F7EFA4-157D-498E-9F02-41EB11C5A5BB}">
      <dsp:nvSpPr>
        <dsp:cNvPr id="0" name=""/>
        <dsp:cNvSpPr/>
      </dsp:nvSpPr>
      <dsp:spPr>
        <a:xfrm>
          <a:off x="2060248" y="314304"/>
          <a:ext cx="3184125" cy="1073922"/>
        </a:xfrm>
        <a:prstGeom prst="rect">
          <a:avLst/>
        </a:prstGeom>
        <a:solidFill>
          <a:schemeClr val="accent2">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8000" tIns="81280" rIns="81280" bIns="81280" numCol="1" spcCol="1270" anchor="ctr" anchorCtr="0">
          <a:noAutofit/>
        </a:bodyPr>
        <a:lstStyle/>
        <a:p>
          <a:pPr lvl="0" algn="l" defTabSz="1422400">
            <a:lnSpc>
              <a:spcPct val="100000"/>
            </a:lnSpc>
            <a:spcBef>
              <a:spcPct val="0"/>
            </a:spcBef>
            <a:spcAft>
              <a:spcPts val="0"/>
            </a:spcAft>
          </a:pPr>
          <a:r>
            <a:rPr lang="zh-CN" altLang="en-US" sz="3200" b="1" kern="1200" dirty="0" smtClean="0">
              <a:effectLst>
                <a:outerShdw blurRad="38100" dist="38100" dir="2700000" algn="tl">
                  <a:srgbClr val="000000">
                    <a:alpha val="43137"/>
                  </a:srgbClr>
                </a:outerShdw>
              </a:effectLst>
              <a:latin typeface="Calibri"/>
              <a:ea typeface="微软雅黑" panose="020B0503020204020204" pitchFamily="34" charset="-122"/>
              <a:cs typeface="+mn-cs"/>
            </a:rPr>
            <a:t>背景介绍</a:t>
          </a:r>
          <a:endParaRPr lang="en-US" altLang="zh-CN" sz="3200" b="1" kern="1200" dirty="0" smtClean="0">
            <a:effectLst>
              <a:outerShdw blurRad="38100" dist="38100" dir="2700000" algn="tl">
                <a:srgbClr val="000000">
                  <a:alpha val="43137"/>
                </a:srgbClr>
              </a:outerShdw>
            </a:effectLst>
            <a:latin typeface="Calibri"/>
            <a:ea typeface="微软雅黑" panose="020B0503020204020204" pitchFamily="34" charset="-122"/>
            <a:cs typeface="+mn-cs"/>
          </a:endParaRPr>
        </a:p>
      </dsp:txBody>
      <dsp:txXfrm>
        <a:off x="2060248" y="314304"/>
        <a:ext cx="3184125" cy="1073922"/>
      </dsp:txXfrm>
    </dsp:sp>
    <dsp:sp modelId="{F3AA5D4A-0C1C-479C-B7AD-B0F553522888}">
      <dsp:nvSpPr>
        <dsp:cNvPr id="0" name=""/>
        <dsp:cNvSpPr/>
      </dsp:nvSpPr>
      <dsp:spPr>
        <a:xfrm>
          <a:off x="1326479" y="311989"/>
          <a:ext cx="1040686" cy="1040686"/>
        </a:xfrm>
        <a:prstGeom prst="ellipse">
          <a:avLst/>
        </a:prstGeom>
        <a:solidFill>
          <a:schemeClr val="lt1">
            <a:hueOff val="0"/>
            <a:satOff val="0"/>
            <a:lumOff val="0"/>
            <a:alphaOff val="0"/>
          </a:schemeClr>
        </a:solidFill>
        <a:ln w="55000" cap="flat" cmpd="thickThin"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EB5EE4-B612-42B9-8F87-01F7BDFAC981}">
      <dsp:nvSpPr>
        <dsp:cNvPr id="0" name=""/>
        <dsp:cNvSpPr/>
      </dsp:nvSpPr>
      <dsp:spPr>
        <a:xfrm>
          <a:off x="2448518" y="1551414"/>
          <a:ext cx="4362955" cy="1073922"/>
        </a:xfrm>
        <a:prstGeom prst="rect">
          <a:avLst/>
        </a:prstGeom>
        <a:solidFill>
          <a:schemeClr val="accent2">
            <a:hueOff val="-3439132"/>
            <a:satOff val="14550"/>
            <a:lumOff val="654"/>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836" tIns="81280" rIns="81280" bIns="81280" numCol="1" spcCol="1270" anchor="ctr" anchorCtr="0">
          <a:noAutofit/>
        </a:bodyPr>
        <a:lstStyle/>
        <a:p>
          <a:pPr lvl="0" algn="l" defTabSz="1422400">
            <a:lnSpc>
              <a:spcPct val="90000"/>
            </a:lnSpc>
            <a:spcBef>
              <a:spcPct val="0"/>
            </a:spcBef>
            <a:spcAft>
              <a:spcPct val="35000"/>
            </a:spcAft>
          </a:pPr>
          <a:r>
            <a:rPr lang="zh-CN" altLang="en-US" sz="3200" b="1" kern="1200" dirty="0" smtClean="0">
              <a:effectLst>
                <a:outerShdw blurRad="38100" dist="38100" dir="2700000" algn="tl">
                  <a:srgbClr val="000000">
                    <a:alpha val="43137"/>
                  </a:srgbClr>
                </a:outerShdw>
              </a:effectLst>
              <a:latin typeface="Birch Std" panose="03060502040705060204" pitchFamily="66" charset="0"/>
              <a:ea typeface="微软雅黑" panose="020B0503020204020204" pitchFamily="34" charset="-122"/>
              <a:cs typeface="+mn-cs"/>
            </a:rPr>
            <a:t>旋流管道声模态</a:t>
          </a:r>
        </a:p>
      </dsp:txBody>
      <dsp:txXfrm>
        <a:off x="2448518" y="1551414"/>
        <a:ext cx="4362955" cy="1073922"/>
      </dsp:txXfrm>
    </dsp:sp>
    <dsp:sp modelId="{C4F05D60-D060-44AA-B02B-42489DAD7F84}">
      <dsp:nvSpPr>
        <dsp:cNvPr id="0" name=""/>
        <dsp:cNvSpPr/>
      </dsp:nvSpPr>
      <dsp:spPr>
        <a:xfrm>
          <a:off x="1803798" y="1561030"/>
          <a:ext cx="1040686" cy="1040686"/>
        </a:xfrm>
        <a:prstGeom prst="ellipse">
          <a:avLst/>
        </a:prstGeom>
        <a:solidFill>
          <a:schemeClr val="lt1">
            <a:hueOff val="0"/>
            <a:satOff val="0"/>
            <a:lumOff val="0"/>
            <a:alphaOff val="0"/>
          </a:schemeClr>
        </a:solidFill>
        <a:ln w="55000" cap="flat" cmpd="thickThin" algn="ctr">
          <a:solidFill>
            <a:schemeClr val="accent2">
              <a:hueOff val="-3439132"/>
              <a:satOff val="14550"/>
              <a:lumOff val="654"/>
              <a:alphaOff val="0"/>
            </a:schemeClr>
          </a:solidFill>
          <a:prstDash val="solid"/>
        </a:ln>
        <a:effectLst/>
      </dsp:spPr>
      <dsp:style>
        <a:lnRef idx="2">
          <a:scrgbClr r="0" g="0" b="0"/>
        </a:lnRef>
        <a:fillRef idx="1">
          <a:scrgbClr r="0" g="0" b="0"/>
        </a:fillRef>
        <a:effectRef idx="0">
          <a:scrgbClr r="0" g="0" b="0"/>
        </a:effectRef>
        <a:fontRef idx="minor"/>
      </dsp:style>
    </dsp:sp>
    <dsp:sp modelId="{8DA79744-91E0-431F-9655-6C90E71847B0}">
      <dsp:nvSpPr>
        <dsp:cNvPr id="0" name=""/>
        <dsp:cNvSpPr/>
      </dsp:nvSpPr>
      <dsp:spPr>
        <a:xfrm flipH="1">
          <a:off x="2583177" y="2784898"/>
          <a:ext cx="4633448" cy="1102486"/>
        </a:xfrm>
        <a:prstGeom prst="rect">
          <a:avLst/>
        </a:prstGeom>
        <a:solidFill>
          <a:schemeClr val="accent2">
            <a:hueOff val="-6878264"/>
            <a:satOff val="29101"/>
            <a:lumOff val="1309"/>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836" tIns="81280" rIns="81280" bIns="81280" numCol="1" spcCol="1270" anchor="ctr" anchorCtr="0">
          <a:noAutofit/>
        </a:bodyPr>
        <a:lstStyle/>
        <a:p>
          <a:pPr lvl="0" algn="l" defTabSz="1422400">
            <a:lnSpc>
              <a:spcPct val="100000"/>
            </a:lnSpc>
            <a:spcBef>
              <a:spcPct val="0"/>
            </a:spcBef>
            <a:spcAft>
              <a:spcPts val="0"/>
            </a:spcAft>
          </a:pPr>
          <a:r>
            <a:rPr lang="zh-CN" altLang="en-US" sz="3200" b="1" kern="1200" dirty="0" smtClean="0">
              <a:effectLst>
                <a:outerShdw blurRad="38100" dist="38100" dir="2700000" algn="tl">
                  <a:srgbClr val="000000">
                    <a:alpha val="43137"/>
                  </a:srgbClr>
                </a:outerShdw>
              </a:effectLst>
              <a:latin typeface="Birch Std" panose="03060502040705060204" pitchFamily="66" charset="0"/>
              <a:ea typeface="微软雅黑" panose="020B0503020204020204" pitchFamily="34" charset="-122"/>
              <a:cs typeface="+mn-cs"/>
            </a:rPr>
            <a:t>旋流管道格林公式</a:t>
          </a:r>
          <a:endParaRPr lang="zh-CN" altLang="en-US" sz="3200" b="1" kern="1200" dirty="0">
            <a:effectLst>
              <a:outerShdw blurRad="38100" dist="38100" dir="2700000" algn="tl">
                <a:srgbClr val="000000">
                  <a:alpha val="43137"/>
                </a:srgbClr>
              </a:outerShdw>
            </a:effectLst>
            <a:latin typeface="Birch Std" panose="03060502040705060204" pitchFamily="66" charset="0"/>
            <a:ea typeface="微软雅黑" panose="020B0503020204020204" pitchFamily="34" charset="-122"/>
            <a:cs typeface="+mn-cs"/>
          </a:endParaRPr>
        </a:p>
      </dsp:txBody>
      <dsp:txXfrm>
        <a:off x="2583177" y="2784898"/>
        <a:ext cx="4633448" cy="1102486"/>
      </dsp:txXfrm>
    </dsp:sp>
    <dsp:sp modelId="{E252D848-F39D-45E1-A5DB-2C32806A55ED}">
      <dsp:nvSpPr>
        <dsp:cNvPr id="0" name=""/>
        <dsp:cNvSpPr/>
      </dsp:nvSpPr>
      <dsp:spPr>
        <a:xfrm>
          <a:off x="1803798" y="2810070"/>
          <a:ext cx="1040686" cy="1040686"/>
        </a:xfrm>
        <a:prstGeom prst="ellipse">
          <a:avLst/>
        </a:prstGeom>
        <a:solidFill>
          <a:schemeClr val="lt1">
            <a:hueOff val="0"/>
            <a:satOff val="0"/>
            <a:lumOff val="0"/>
            <a:alphaOff val="0"/>
          </a:schemeClr>
        </a:solidFill>
        <a:ln w="55000" cap="flat" cmpd="thickThin" algn="ctr">
          <a:solidFill>
            <a:schemeClr val="accent2">
              <a:hueOff val="-6878264"/>
              <a:satOff val="29101"/>
              <a:lumOff val="1309"/>
              <a:alphaOff val="0"/>
            </a:schemeClr>
          </a:solidFill>
          <a:prstDash val="solid"/>
        </a:ln>
        <a:effectLst/>
      </dsp:spPr>
      <dsp:style>
        <a:lnRef idx="2">
          <a:scrgbClr r="0" g="0" b="0"/>
        </a:lnRef>
        <a:fillRef idx="1">
          <a:scrgbClr r="0" g="0" b="0"/>
        </a:fillRef>
        <a:effectRef idx="0">
          <a:scrgbClr r="0" g="0" b="0"/>
        </a:effectRef>
        <a:fontRef idx="minor"/>
      </dsp:style>
    </dsp:sp>
    <dsp:sp modelId="{A3622308-0381-4A1D-B5D0-14DB47E9ECEA}">
      <dsp:nvSpPr>
        <dsp:cNvPr id="0" name=""/>
        <dsp:cNvSpPr/>
      </dsp:nvSpPr>
      <dsp:spPr>
        <a:xfrm>
          <a:off x="1917844" y="4035883"/>
          <a:ext cx="5322384" cy="1082397"/>
        </a:xfrm>
        <a:prstGeom prst="rect">
          <a:avLst/>
        </a:prstGeom>
        <a:solidFill>
          <a:schemeClr val="accent2">
            <a:hueOff val="-10317395"/>
            <a:satOff val="43651"/>
            <a:lumOff val="1963"/>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836" tIns="81280" rIns="81280" bIns="81280" numCol="1" spcCol="1270" anchor="ctr" anchorCtr="0">
          <a:noAutofit/>
        </a:bodyPr>
        <a:lstStyle/>
        <a:p>
          <a:pPr lvl="0" algn="l" defTabSz="1422400">
            <a:lnSpc>
              <a:spcPct val="100000"/>
            </a:lnSpc>
            <a:spcBef>
              <a:spcPct val="0"/>
            </a:spcBef>
            <a:spcAft>
              <a:spcPts val="0"/>
            </a:spcAft>
          </a:pPr>
          <a:r>
            <a:rPr lang="zh-CN" altLang="en-US" sz="3200" b="1" kern="1200" dirty="0" smtClean="0">
              <a:effectLst>
                <a:outerShdw blurRad="38100" dist="38100" dir="2700000" algn="tl">
                  <a:srgbClr val="000000">
                    <a:alpha val="43137"/>
                  </a:srgbClr>
                </a:outerShdw>
              </a:effectLst>
              <a:latin typeface="Calibri"/>
              <a:ea typeface="微软雅黑" panose="020B0503020204020204" pitchFamily="34" charset="-122"/>
              <a:cs typeface="+mn-cs"/>
            </a:rPr>
            <a:t>声激振动及远场声传播</a:t>
          </a:r>
          <a:endParaRPr lang="zh-CN" altLang="en-US" sz="2800" b="1" kern="1200" dirty="0">
            <a:effectLst>
              <a:outerShdw blurRad="38100" dist="38100" dir="2700000" algn="tl">
                <a:srgbClr val="000000">
                  <a:alpha val="43137"/>
                </a:srgbClr>
              </a:outerShdw>
            </a:effectLst>
            <a:latin typeface="Birch Std" panose="03060502040705060204" pitchFamily="66" charset="0"/>
            <a:ea typeface="微软雅黑" panose="020B0503020204020204" pitchFamily="34" charset="-122"/>
            <a:cs typeface="+mn-cs"/>
          </a:endParaRPr>
        </a:p>
      </dsp:txBody>
      <dsp:txXfrm>
        <a:off x="1917844" y="4035883"/>
        <a:ext cx="5322384" cy="1082397"/>
      </dsp:txXfrm>
    </dsp:sp>
    <dsp:sp modelId="{41AE2CE0-F3B4-4FD7-AE34-E635A9C1B201}">
      <dsp:nvSpPr>
        <dsp:cNvPr id="0" name=""/>
        <dsp:cNvSpPr/>
      </dsp:nvSpPr>
      <dsp:spPr>
        <a:xfrm>
          <a:off x="1326479" y="4059111"/>
          <a:ext cx="1040686" cy="1040686"/>
        </a:xfrm>
        <a:prstGeom prst="ellipse">
          <a:avLst/>
        </a:prstGeom>
        <a:solidFill>
          <a:schemeClr val="lt1">
            <a:hueOff val="0"/>
            <a:satOff val="0"/>
            <a:lumOff val="0"/>
            <a:alphaOff val="0"/>
          </a:schemeClr>
        </a:solidFill>
        <a:ln w="55000" cap="flat" cmpd="thickThin" algn="ctr">
          <a:solidFill>
            <a:schemeClr val="accent2">
              <a:hueOff val="-10317395"/>
              <a:satOff val="43651"/>
              <a:lumOff val="196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 Id="rId5" Type="http://schemas.openxmlformats.org/officeDocument/2006/relationships/image" Target="../media/image16.wmf"/><Relationship Id="rId4" Type="http://schemas.openxmlformats.org/officeDocument/2006/relationships/image" Target="../media/image15.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image" Target="../media/image98.wmf"/><Relationship Id="rId6" Type="http://schemas.openxmlformats.org/officeDocument/2006/relationships/image" Target="../media/image103.wmf"/><Relationship Id="rId5" Type="http://schemas.openxmlformats.org/officeDocument/2006/relationships/image" Target="../media/image102.wmf"/><Relationship Id="rId4" Type="http://schemas.openxmlformats.org/officeDocument/2006/relationships/image" Target="../media/image10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35.wmf"/><Relationship Id="rId3" Type="http://schemas.openxmlformats.org/officeDocument/2006/relationships/image" Target="../media/image30.wmf"/><Relationship Id="rId7" Type="http://schemas.openxmlformats.org/officeDocument/2006/relationships/image" Target="../media/image34.wmf"/><Relationship Id="rId2" Type="http://schemas.openxmlformats.org/officeDocument/2006/relationships/image" Target="../media/image29.wmf"/><Relationship Id="rId1" Type="http://schemas.openxmlformats.org/officeDocument/2006/relationships/image" Target="../media/image28.wmf"/><Relationship Id="rId6" Type="http://schemas.openxmlformats.org/officeDocument/2006/relationships/image" Target="../media/image33.wmf"/><Relationship Id="rId11" Type="http://schemas.openxmlformats.org/officeDocument/2006/relationships/image" Target="../media/image38.wmf"/><Relationship Id="rId5" Type="http://schemas.openxmlformats.org/officeDocument/2006/relationships/image" Target="../media/image32.wmf"/><Relationship Id="rId10" Type="http://schemas.openxmlformats.org/officeDocument/2006/relationships/image" Target="../media/image37.wmf"/><Relationship Id="rId4" Type="http://schemas.openxmlformats.org/officeDocument/2006/relationships/image" Target="../media/image31.wmf"/><Relationship Id="rId9" Type="http://schemas.openxmlformats.org/officeDocument/2006/relationships/image" Target="../media/image36.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 Id="rId6" Type="http://schemas.openxmlformats.org/officeDocument/2006/relationships/image" Target="../media/image44.wmf"/><Relationship Id="rId5" Type="http://schemas.openxmlformats.org/officeDocument/2006/relationships/image" Target="../media/image43.wmf"/><Relationship Id="rId4" Type="http://schemas.openxmlformats.org/officeDocument/2006/relationships/image" Target="../media/image4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 Id="rId5" Type="http://schemas.openxmlformats.org/officeDocument/2006/relationships/image" Target="../media/image50.wmf"/><Relationship Id="rId4" Type="http://schemas.openxmlformats.org/officeDocument/2006/relationships/image" Target="../media/image49.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63.wmf"/><Relationship Id="rId3" Type="http://schemas.openxmlformats.org/officeDocument/2006/relationships/image" Target="../media/image58.wmf"/><Relationship Id="rId7" Type="http://schemas.openxmlformats.org/officeDocument/2006/relationships/image" Target="../media/image62.wmf"/><Relationship Id="rId2" Type="http://schemas.openxmlformats.org/officeDocument/2006/relationships/image" Target="../media/image57.wmf"/><Relationship Id="rId1" Type="http://schemas.openxmlformats.org/officeDocument/2006/relationships/image" Target="../media/image56.wmf"/><Relationship Id="rId6" Type="http://schemas.openxmlformats.org/officeDocument/2006/relationships/image" Target="../media/image61.wmf"/><Relationship Id="rId5" Type="http://schemas.openxmlformats.org/officeDocument/2006/relationships/image" Target="../media/image60.wmf"/><Relationship Id="rId4" Type="http://schemas.openxmlformats.org/officeDocument/2006/relationships/image" Target="../media/image59.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image" Target="../media/image75.wmf"/><Relationship Id="rId1" Type="http://schemas.openxmlformats.org/officeDocument/2006/relationships/image" Target="../media/image7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93.wmf"/><Relationship Id="rId1" Type="http://schemas.openxmlformats.org/officeDocument/2006/relationships/image" Target="../media/image92.wmf"/><Relationship Id="rId4" Type="http://schemas.openxmlformats.org/officeDocument/2006/relationships/image" Target="../media/image9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1"/>
            <a:ext cx="3076575"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4021139" y="1"/>
            <a:ext cx="3076575" cy="512763"/>
          </a:xfrm>
          <a:prstGeom prst="rect">
            <a:avLst/>
          </a:prstGeom>
        </p:spPr>
        <p:txBody>
          <a:bodyPr vert="horz" lIns="91440" tIns="45720" rIns="91440" bIns="45720" rtlCol="0"/>
          <a:lstStyle>
            <a:lvl1pPr algn="r">
              <a:defRPr sz="1200"/>
            </a:lvl1pPr>
          </a:lstStyle>
          <a:p>
            <a:fld id="{A9B45AD8-20EA-4C78-8D93-22A3EA479FE0}" type="datetimeFigureOut">
              <a:rPr lang="zh-CN" altLang="en-US" smtClean="0"/>
              <a:t>2018/12/3</a:t>
            </a:fld>
            <a:endParaRPr lang="zh-CN" altLang="en-US"/>
          </a:p>
        </p:txBody>
      </p:sp>
      <p:sp>
        <p:nvSpPr>
          <p:cNvPr id="4" name="页脚占位符 3"/>
          <p:cNvSpPr>
            <a:spLocks noGrp="1"/>
          </p:cNvSpPr>
          <p:nvPr>
            <p:ph type="ftr" sz="quarter" idx="2"/>
          </p:nvPr>
        </p:nvSpPr>
        <p:spPr>
          <a:xfrm>
            <a:off x="1" y="9721851"/>
            <a:ext cx="3076575" cy="512763"/>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4021139" y="9721851"/>
            <a:ext cx="3076575" cy="512763"/>
          </a:xfrm>
          <a:prstGeom prst="rect">
            <a:avLst/>
          </a:prstGeom>
        </p:spPr>
        <p:txBody>
          <a:bodyPr vert="horz" lIns="91440" tIns="45720" rIns="91440" bIns="45720" rtlCol="0" anchor="b"/>
          <a:lstStyle>
            <a:lvl1pPr algn="r">
              <a:defRPr sz="1200"/>
            </a:lvl1pPr>
          </a:lstStyle>
          <a:p>
            <a:fld id="{F2B04112-F24E-4940-A6E9-64EDBC8242B2}" type="slidenum">
              <a:rPr lang="zh-CN" altLang="en-US" smtClean="0"/>
              <a:t>‹#›</a:t>
            </a:fld>
            <a:endParaRPr lang="zh-CN" altLang="en-US"/>
          </a:p>
        </p:txBody>
      </p:sp>
    </p:spTree>
    <p:extLst>
      <p:ext uri="{BB962C8B-B14F-4D97-AF65-F5344CB8AC3E}">
        <p14:creationId xmlns:p14="http://schemas.microsoft.com/office/powerpoint/2010/main" val="26465044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2"/>
            <a:ext cx="3076363" cy="513508"/>
          </a:xfrm>
          <a:prstGeom prst="rect">
            <a:avLst/>
          </a:prstGeom>
        </p:spPr>
        <p:txBody>
          <a:bodyPr vert="horz" lIns="99039" tIns="49520" rIns="99039" bIns="49520" rtlCol="0"/>
          <a:lstStyle>
            <a:lvl1pPr algn="l">
              <a:defRPr sz="1300"/>
            </a:lvl1pPr>
          </a:lstStyle>
          <a:p>
            <a:endParaRPr lang="zh-CN" altLang="en-US"/>
          </a:p>
        </p:txBody>
      </p:sp>
      <p:sp>
        <p:nvSpPr>
          <p:cNvPr id="3" name="日期占位符 2"/>
          <p:cNvSpPr>
            <a:spLocks noGrp="1"/>
          </p:cNvSpPr>
          <p:nvPr>
            <p:ph type="dt" idx="1"/>
          </p:nvPr>
        </p:nvSpPr>
        <p:spPr>
          <a:xfrm>
            <a:off x="4021295" y="2"/>
            <a:ext cx="3076363" cy="513508"/>
          </a:xfrm>
          <a:prstGeom prst="rect">
            <a:avLst/>
          </a:prstGeom>
        </p:spPr>
        <p:txBody>
          <a:bodyPr vert="horz" lIns="99039" tIns="49520" rIns="99039" bIns="49520" rtlCol="0"/>
          <a:lstStyle>
            <a:lvl1pPr algn="r">
              <a:defRPr sz="1300"/>
            </a:lvl1pPr>
          </a:lstStyle>
          <a:p>
            <a:fld id="{63DFE78F-58BC-423A-A341-D0065C580108}" type="datetimeFigureOut">
              <a:rPr lang="zh-CN" altLang="en-US" smtClean="0"/>
              <a:t>2018/12/3</a:t>
            </a:fld>
            <a:endParaRPr lang="zh-CN" altLang="en-US"/>
          </a:p>
        </p:txBody>
      </p:sp>
      <p:sp>
        <p:nvSpPr>
          <p:cNvPr id="4" name="幻灯片图像占位符 3"/>
          <p:cNvSpPr>
            <a:spLocks noGrp="1" noRot="1" noChangeAspect="1"/>
          </p:cNvSpPr>
          <p:nvPr>
            <p:ph type="sldImg" idx="2"/>
          </p:nvPr>
        </p:nvSpPr>
        <p:spPr>
          <a:xfrm>
            <a:off x="481013" y="1279525"/>
            <a:ext cx="6137275" cy="3452813"/>
          </a:xfrm>
          <a:prstGeom prst="rect">
            <a:avLst/>
          </a:prstGeom>
          <a:noFill/>
          <a:ln w="12700">
            <a:solidFill>
              <a:prstClr val="black"/>
            </a:solidFill>
          </a:ln>
        </p:spPr>
        <p:txBody>
          <a:bodyPr vert="horz" lIns="99039" tIns="49520" rIns="99039" bIns="49520" rtlCol="0" anchor="ctr"/>
          <a:lstStyle/>
          <a:p>
            <a:endParaRPr lang="zh-CN" altLang="en-US"/>
          </a:p>
        </p:txBody>
      </p:sp>
      <p:sp>
        <p:nvSpPr>
          <p:cNvPr id="5" name="备注占位符 4"/>
          <p:cNvSpPr>
            <a:spLocks noGrp="1"/>
          </p:cNvSpPr>
          <p:nvPr>
            <p:ph type="body" sz="quarter" idx="3"/>
          </p:nvPr>
        </p:nvSpPr>
        <p:spPr>
          <a:xfrm>
            <a:off x="709930" y="4925410"/>
            <a:ext cx="5679440" cy="4029878"/>
          </a:xfrm>
          <a:prstGeom prst="rect">
            <a:avLst/>
          </a:prstGeom>
        </p:spPr>
        <p:txBody>
          <a:bodyPr vert="horz" lIns="99039" tIns="49520" rIns="99039" bIns="495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1" y="9721108"/>
            <a:ext cx="3076363" cy="513507"/>
          </a:xfrm>
          <a:prstGeom prst="rect">
            <a:avLst/>
          </a:prstGeom>
        </p:spPr>
        <p:txBody>
          <a:bodyPr vert="horz" lIns="99039" tIns="49520" rIns="99039" bIns="49520"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1295" y="9721108"/>
            <a:ext cx="3076363" cy="513507"/>
          </a:xfrm>
          <a:prstGeom prst="rect">
            <a:avLst/>
          </a:prstGeom>
        </p:spPr>
        <p:txBody>
          <a:bodyPr vert="horz" lIns="99039" tIns="49520" rIns="99039" bIns="49520" rtlCol="0" anchor="b"/>
          <a:lstStyle>
            <a:lvl1pPr algn="r">
              <a:defRPr sz="1300"/>
            </a:lvl1pPr>
          </a:lstStyle>
          <a:p>
            <a:fld id="{684B1CD8-9F96-4F1D-A5B8-2D9E0ECCEB33}" type="slidenum">
              <a:rPr lang="zh-CN" altLang="en-US" smtClean="0"/>
              <a:t>‹#›</a:t>
            </a:fld>
            <a:endParaRPr lang="zh-CN" altLang="en-US"/>
          </a:p>
        </p:txBody>
      </p:sp>
    </p:spTree>
    <p:extLst>
      <p:ext uri="{BB962C8B-B14F-4D97-AF65-F5344CB8AC3E}">
        <p14:creationId xmlns:p14="http://schemas.microsoft.com/office/powerpoint/2010/main" val="2153916675"/>
      </p:ext>
    </p:extLst>
  </p:cSld>
  <p:clrMap bg1="lt1" tx1="dk1" bg2="lt2" tx2="dk2" accent1="accent1" accent2="accent2" accent3="accent3" accent4="accent4" accent5="accent5" accent6="accent6" hlink="hlink" folHlink="folHlink"/>
  <p:notesStyle>
    <a:lvl1pPr marL="0" algn="l" defTabSz="1151716" rtl="0" eaLnBrk="1" latinLnBrk="0" hangingPunct="1">
      <a:defRPr sz="1512" kern="1200">
        <a:solidFill>
          <a:schemeClr val="tx1"/>
        </a:solidFill>
        <a:latin typeface="+mn-lt"/>
        <a:ea typeface="+mn-ea"/>
        <a:cs typeface="+mn-cs"/>
      </a:defRPr>
    </a:lvl1pPr>
    <a:lvl2pPr marL="575857" algn="l" defTabSz="1151716" rtl="0" eaLnBrk="1" latinLnBrk="0" hangingPunct="1">
      <a:defRPr sz="1512" kern="1200">
        <a:solidFill>
          <a:schemeClr val="tx1"/>
        </a:solidFill>
        <a:latin typeface="+mn-lt"/>
        <a:ea typeface="+mn-ea"/>
        <a:cs typeface="+mn-cs"/>
      </a:defRPr>
    </a:lvl2pPr>
    <a:lvl3pPr marL="1151716" algn="l" defTabSz="1151716" rtl="0" eaLnBrk="1" latinLnBrk="0" hangingPunct="1">
      <a:defRPr sz="1512" kern="1200">
        <a:solidFill>
          <a:schemeClr val="tx1"/>
        </a:solidFill>
        <a:latin typeface="+mn-lt"/>
        <a:ea typeface="+mn-ea"/>
        <a:cs typeface="+mn-cs"/>
      </a:defRPr>
    </a:lvl3pPr>
    <a:lvl4pPr marL="1727574" algn="l" defTabSz="1151716" rtl="0" eaLnBrk="1" latinLnBrk="0" hangingPunct="1">
      <a:defRPr sz="1512" kern="1200">
        <a:solidFill>
          <a:schemeClr val="tx1"/>
        </a:solidFill>
        <a:latin typeface="+mn-lt"/>
        <a:ea typeface="+mn-ea"/>
        <a:cs typeface="+mn-cs"/>
      </a:defRPr>
    </a:lvl4pPr>
    <a:lvl5pPr marL="2303432" algn="l" defTabSz="1151716" rtl="0" eaLnBrk="1" latinLnBrk="0" hangingPunct="1">
      <a:defRPr sz="1512" kern="1200">
        <a:solidFill>
          <a:schemeClr val="tx1"/>
        </a:solidFill>
        <a:latin typeface="+mn-lt"/>
        <a:ea typeface="+mn-ea"/>
        <a:cs typeface="+mn-cs"/>
      </a:defRPr>
    </a:lvl5pPr>
    <a:lvl6pPr marL="2879290" algn="l" defTabSz="1151716" rtl="0" eaLnBrk="1" latinLnBrk="0" hangingPunct="1">
      <a:defRPr sz="1512" kern="1200">
        <a:solidFill>
          <a:schemeClr val="tx1"/>
        </a:solidFill>
        <a:latin typeface="+mn-lt"/>
        <a:ea typeface="+mn-ea"/>
        <a:cs typeface="+mn-cs"/>
      </a:defRPr>
    </a:lvl6pPr>
    <a:lvl7pPr marL="3455148" algn="l" defTabSz="1151716" rtl="0" eaLnBrk="1" latinLnBrk="0" hangingPunct="1">
      <a:defRPr sz="1512" kern="1200">
        <a:solidFill>
          <a:schemeClr val="tx1"/>
        </a:solidFill>
        <a:latin typeface="+mn-lt"/>
        <a:ea typeface="+mn-ea"/>
        <a:cs typeface="+mn-cs"/>
      </a:defRPr>
    </a:lvl7pPr>
    <a:lvl8pPr marL="4031006" algn="l" defTabSz="1151716" rtl="0" eaLnBrk="1" latinLnBrk="0" hangingPunct="1">
      <a:defRPr sz="1512" kern="1200">
        <a:solidFill>
          <a:schemeClr val="tx1"/>
        </a:solidFill>
        <a:latin typeface="+mn-lt"/>
        <a:ea typeface="+mn-ea"/>
        <a:cs typeface="+mn-cs"/>
      </a:defRPr>
    </a:lvl8pPr>
    <a:lvl9pPr marL="4606865" algn="l" defTabSz="1151716" rtl="0" eaLnBrk="1" latinLnBrk="0" hangingPunct="1">
      <a:defRPr sz="15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84B1CD8-9F96-4F1D-A5B8-2D9E0ECCEB33}" type="slidenum">
              <a:rPr lang="zh-CN" altLang="en-US" smtClean="0"/>
              <a:t>1</a:t>
            </a:fld>
            <a:endParaRPr lang="zh-CN" altLang="en-US"/>
          </a:p>
        </p:txBody>
      </p:sp>
    </p:spTree>
    <p:extLst>
      <p:ext uri="{BB962C8B-B14F-4D97-AF65-F5344CB8AC3E}">
        <p14:creationId xmlns:p14="http://schemas.microsoft.com/office/powerpoint/2010/main" val="41913373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图中三种轴向速度参数下，其</a:t>
            </a:r>
            <a:r>
              <a:rPr lang="en-US" altLang="zh-CN" dirty="0" smtClean="0"/>
              <a:t>cut-on</a:t>
            </a:r>
            <a:r>
              <a:rPr lang="zh-CN" altLang="en-US" dirty="0" smtClean="0"/>
              <a:t>声模态个数依次递减；同时，</a:t>
            </a:r>
            <a:r>
              <a:rPr lang="en-US" altLang="zh-CN" dirty="0" smtClean="0"/>
              <a:t>cut-off</a:t>
            </a:r>
            <a:r>
              <a:rPr lang="zh-CN" altLang="en-US" dirty="0" smtClean="0"/>
              <a:t>所在的直线也逐渐右移。</a:t>
            </a:r>
          </a:p>
          <a:p>
            <a:endParaRPr lang="zh-CN" altLang="en-US" dirty="0"/>
          </a:p>
        </p:txBody>
      </p:sp>
      <p:sp>
        <p:nvSpPr>
          <p:cNvPr id="4" name="灯片编号占位符 3"/>
          <p:cNvSpPr>
            <a:spLocks noGrp="1"/>
          </p:cNvSpPr>
          <p:nvPr>
            <p:ph type="sldNum" sz="quarter" idx="10"/>
          </p:nvPr>
        </p:nvSpPr>
        <p:spPr/>
        <p:txBody>
          <a:bodyPr/>
          <a:lstStyle/>
          <a:p>
            <a:fld id="{684B1CD8-9F96-4F1D-A5B8-2D9E0ECCEB33}" type="slidenum">
              <a:rPr lang="zh-CN" altLang="en-US" smtClean="0"/>
              <a:t>12</a:t>
            </a:fld>
            <a:endParaRPr lang="zh-CN" altLang="en-US"/>
          </a:p>
        </p:txBody>
      </p:sp>
    </p:spTree>
    <p:extLst>
      <p:ext uri="{BB962C8B-B14F-4D97-AF65-F5344CB8AC3E}">
        <p14:creationId xmlns:p14="http://schemas.microsoft.com/office/powerpoint/2010/main" val="37715519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软壁面并不改变对流模态的性质，其原因与对流模态的能量由于流动的涡量的作用效果，而并非压强的作用有关</a:t>
            </a:r>
            <a:r>
              <a:rPr lang="en-US" altLang="zh-CN" dirty="0" smtClean="0"/>
              <a:t>.</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684B1CD8-9F96-4F1D-A5B8-2D9E0ECCEB33}" type="slidenum">
              <a:rPr lang="zh-CN" altLang="en-US" smtClean="0"/>
              <a:t>13</a:t>
            </a:fld>
            <a:endParaRPr lang="zh-CN" altLang="en-US"/>
          </a:p>
        </p:txBody>
      </p:sp>
    </p:spTree>
    <p:extLst>
      <p:ext uri="{BB962C8B-B14F-4D97-AF65-F5344CB8AC3E}">
        <p14:creationId xmlns:p14="http://schemas.microsoft.com/office/powerpoint/2010/main" val="2443432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84B1CD8-9F96-4F1D-A5B8-2D9E0ECCEB33}" type="slidenum">
              <a:rPr lang="zh-CN" altLang="en-US" smtClean="0"/>
              <a:t>14</a:t>
            </a:fld>
            <a:endParaRPr lang="zh-CN" altLang="en-US"/>
          </a:p>
        </p:txBody>
      </p:sp>
    </p:spTree>
    <p:extLst>
      <p:ext uri="{BB962C8B-B14F-4D97-AF65-F5344CB8AC3E}">
        <p14:creationId xmlns:p14="http://schemas.microsoft.com/office/powerpoint/2010/main" val="2506016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当有平均旋流存在时，管道内的声、涡和熵模态是耦合在一起的，这种耦合的机制和现象一直是旋流研究中的热点和难点，它涉及了旋流对声场和稳定性的影响。这一部分，我们就来具体探讨管道内这些模态的耦合程度，并展示不同模态的特征函数及其特点。</a:t>
            </a:r>
            <a:endParaRPr lang="zh-CN" altLang="en-US" dirty="0"/>
          </a:p>
        </p:txBody>
      </p:sp>
      <p:sp>
        <p:nvSpPr>
          <p:cNvPr id="4" name="灯片编号占位符 3"/>
          <p:cNvSpPr>
            <a:spLocks noGrp="1"/>
          </p:cNvSpPr>
          <p:nvPr>
            <p:ph type="sldNum" sz="quarter" idx="10"/>
          </p:nvPr>
        </p:nvSpPr>
        <p:spPr/>
        <p:txBody>
          <a:bodyPr/>
          <a:lstStyle/>
          <a:p>
            <a:fld id="{684B1CD8-9F96-4F1D-A5B8-2D9E0ECCEB33}" type="slidenum">
              <a:rPr lang="zh-CN" altLang="en-US" smtClean="0"/>
              <a:t>15</a:t>
            </a:fld>
            <a:endParaRPr lang="zh-CN" altLang="en-US"/>
          </a:p>
        </p:txBody>
      </p:sp>
    </p:spTree>
    <p:extLst>
      <p:ext uri="{BB962C8B-B14F-4D97-AF65-F5344CB8AC3E}">
        <p14:creationId xmlns:p14="http://schemas.microsoft.com/office/powerpoint/2010/main" val="930277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84B1CD8-9F96-4F1D-A5B8-2D9E0ECCEB33}" type="slidenum">
              <a:rPr lang="zh-CN" altLang="en-US" smtClean="0"/>
              <a:t>21</a:t>
            </a:fld>
            <a:endParaRPr lang="zh-CN" altLang="en-US"/>
          </a:p>
        </p:txBody>
      </p:sp>
    </p:spTree>
    <p:extLst>
      <p:ext uri="{BB962C8B-B14F-4D97-AF65-F5344CB8AC3E}">
        <p14:creationId xmlns:p14="http://schemas.microsoft.com/office/powerpoint/2010/main" val="2653505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84B1CD8-9F96-4F1D-A5B8-2D9E0ECCEB33}" type="slidenum">
              <a:rPr lang="zh-CN" altLang="en-US" smtClean="0"/>
              <a:t>22</a:t>
            </a:fld>
            <a:endParaRPr lang="zh-CN" altLang="en-US"/>
          </a:p>
        </p:txBody>
      </p:sp>
    </p:spTree>
    <p:extLst>
      <p:ext uri="{BB962C8B-B14F-4D97-AF65-F5344CB8AC3E}">
        <p14:creationId xmlns:p14="http://schemas.microsoft.com/office/powerpoint/2010/main" val="30638755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84B1CD8-9F96-4F1D-A5B8-2D9E0ECCEB33}" type="slidenum">
              <a:rPr lang="zh-CN" altLang="en-US" smtClean="0"/>
              <a:t>23</a:t>
            </a:fld>
            <a:endParaRPr lang="zh-CN" altLang="en-US"/>
          </a:p>
        </p:txBody>
      </p:sp>
    </p:spTree>
    <p:extLst>
      <p:ext uri="{BB962C8B-B14F-4D97-AF65-F5344CB8AC3E}">
        <p14:creationId xmlns:p14="http://schemas.microsoft.com/office/powerpoint/2010/main" val="38142970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84B1CD8-9F96-4F1D-A5B8-2D9E0ECCEB33}" type="slidenum">
              <a:rPr lang="zh-CN" altLang="en-US" smtClean="0"/>
              <a:t>24</a:t>
            </a:fld>
            <a:endParaRPr lang="zh-CN" altLang="en-US"/>
          </a:p>
        </p:txBody>
      </p:sp>
    </p:spTree>
    <p:extLst>
      <p:ext uri="{BB962C8B-B14F-4D97-AF65-F5344CB8AC3E}">
        <p14:creationId xmlns:p14="http://schemas.microsoft.com/office/powerpoint/2010/main" val="40456294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84B1CD8-9F96-4F1D-A5B8-2D9E0ECCEB33}" type="slidenum">
              <a:rPr lang="zh-CN" altLang="en-US" smtClean="0"/>
              <a:t>25</a:t>
            </a:fld>
            <a:endParaRPr lang="zh-CN" altLang="en-US"/>
          </a:p>
        </p:txBody>
      </p:sp>
    </p:spTree>
    <p:extLst>
      <p:ext uri="{BB962C8B-B14F-4D97-AF65-F5344CB8AC3E}">
        <p14:creationId xmlns:p14="http://schemas.microsoft.com/office/powerpoint/2010/main" val="24892205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84B1CD8-9F96-4F1D-A5B8-2D9E0ECCEB33}" type="slidenum">
              <a:rPr lang="zh-CN" altLang="en-US" smtClean="0"/>
              <a:t>28</a:t>
            </a:fld>
            <a:endParaRPr lang="zh-CN" altLang="en-US"/>
          </a:p>
        </p:txBody>
      </p:sp>
    </p:spTree>
    <p:extLst>
      <p:ext uri="{BB962C8B-B14F-4D97-AF65-F5344CB8AC3E}">
        <p14:creationId xmlns:p14="http://schemas.microsoft.com/office/powerpoint/2010/main" val="3809267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主要包括四大块。</a:t>
            </a:r>
            <a:endParaRPr lang="zh-CN" altLang="en-US" dirty="0"/>
          </a:p>
        </p:txBody>
      </p:sp>
      <p:sp>
        <p:nvSpPr>
          <p:cNvPr id="4" name="灯片编号占位符 3"/>
          <p:cNvSpPr>
            <a:spLocks noGrp="1"/>
          </p:cNvSpPr>
          <p:nvPr>
            <p:ph type="sldNum" sz="quarter" idx="10"/>
          </p:nvPr>
        </p:nvSpPr>
        <p:spPr/>
        <p:txBody>
          <a:bodyPr/>
          <a:lstStyle/>
          <a:p>
            <a:fld id="{684B1CD8-9F96-4F1D-A5B8-2D9E0ECCEB33}" type="slidenum">
              <a:rPr lang="zh-CN" altLang="en-US" smtClean="0"/>
              <a:t>2</a:t>
            </a:fld>
            <a:endParaRPr lang="zh-CN" altLang="en-US"/>
          </a:p>
        </p:txBody>
      </p:sp>
    </p:spTree>
    <p:extLst>
      <p:ext uri="{BB962C8B-B14F-4D97-AF65-F5344CB8AC3E}">
        <p14:creationId xmlns:p14="http://schemas.microsoft.com/office/powerpoint/2010/main" val="164036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151716" rtl="0" eaLnBrk="1" fontAlgn="auto" latinLnBrk="0" hangingPunct="1">
              <a:lnSpc>
                <a:spcPct val="100000"/>
              </a:lnSpc>
              <a:spcBef>
                <a:spcPts val="0"/>
              </a:spcBef>
              <a:spcAft>
                <a:spcPts val="0"/>
              </a:spcAft>
              <a:buClrTx/>
              <a:buSzTx/>
              <a:buFontTx/>
              <a:buNone/>
              <a:tabLst/>
              <a:defRPr/>
            </a:pPr>
            <a:r>
              <a:rPr lang="zh-CN" altLang="en-US" dirty="0" smtClean="0"/>
              <a:t>最后，是结语。</a:t>
            </a:r>
          </a:p>
          <a:p>
            <a:endParaRPr lang="en-US" altLang="zh-CN" dirty="0" smtClean="0"/>
          </a:p>
        </p:txBody>
      </p:sp>
      <p:sp>
        <p:nvSpPr>
          <p:cNvPr id="4" name="灯片编号占位符 3"/>
          <p:cNvSpPr>
            <a:spLocks noGrp="1"/>
          </p:cNvSpPr>
          <p:nvPr>
            <p:ph type="sldNum" sz="quarter" idx="10"/>
          </p:nvPr>
        </p:nvSpPr>
        <p:spPr/>
        <p:txBody>
          <a:bodyPr/>
          <a:lstStyle/>
          <a:p>
            <a:fld id="{684B1CD8-9F96-4F1D-A5B8-2D9E0ECCEB33}" type="slidenum">
              <a:rPr lang="zh-CN" altLang="en-US" smtClean="0"/>
              <a:t>32</a:t>
            </a:fld>
            <a:endParaRPr lang="zh-CN" altLang="en-US"/>
          </a:p>
        </p:txBody>
      </p:sp>
    </p:spTree>
    <p:extLst>
      <p:ext uri="{BB962C8B-B14F-4D97-AF65-F5344CB8AC3E}">
        <p14:creationId xmlns:p14="http://schemas.microsoft.com/office/powerpoint/2010/main" val="41691706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151716" rtl="0" eaLnBrk="1" fontAlgn="auto" latinLnBrk="0" hangingPunct="1">
              <a:lnSpc>
                <a:spcPct val="100000"/>
              </a:lnSpc>
              <a:spcBef>
                <a:spcPts val="0"/>
              </a:spcBef>
              <a:spcAft>
                <a:spcPts val="0"/>
              </a:spcAft>
              <a:buClrTx/>
              <a:buSzTx/>
              <a:buFontTx/>
              <a:buNone/>
              <a:tabLst/>
              <a:defRPr/>
            </a:pPr>
            <a:endParaRPr lang="en-US" altLang="zh-CN" dirty="0" smtClean="0"/>
          </a:p>
          <a:p>
            <a:pPr marL="0" marR="0" lvl="0" indent="0" algn="l" defTabSz="1151716" rtl="0" eaLnBrk="1" fontAlgn="auto" latinLnBrk="0" hangingPunct="1">
              <a:lnSpc>
                <a:spcPct val="100000"/>
              </a:lnSpc>
              <a:spcBef>
                <a:spcPts val="0"/>
              </a:spcBef>
              <a:spcAft>
                <a:spcPts val="0"/>
              </a:spcAft>
              <a:buClrTx/>
              <a:buSzTx/>
              <a:buFontTx/>
              <a:buNone/>
              <a:tabLst/>
              <a:defRPr/>
            </a:pPr>
            <a:endParaRPr lang="en-US" altLang="zh-CN" dirty="0" smtClean="0"/>
          </a:p>
          <a:p>
            <a:pPr marL="0" marR="0" lvl="0" indent="0" algn="l" defTabSz="1151716"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684B1CD8-9F96-4F1D-A5B8-2D9E0ECCEB33}" type="slidenum">
              <a:rPr lang="zh-CN" altLang="en-US" smtClean="0"/>
              <a:t>33</a:t>
            </a:fld>
            <a:endParaRPr lang="zh-CN" altLang="en-US"/>
          </a:p>
        </p:txBody>
      </p:sp>
    </p:spTree>
    <p:extLst>
      <p:ext uri="{BB962C8B-B14F-4D97-AF65-F5344CB8AC3E}">
        <p14:creationId xmlns:p14="http://schemas.microsoft.com/office/powerpoint/2010/main" val="38716932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84B1CD8-9F96-4F1D-A5B8-2D9E0ECCEB33}" type="slidenum">
              <a:rPr lang="zh-CN" altLang="en-US" smtClean="0"/>
              <a:t>34</a:t>
            </a:fld>
            <a:endParaRPr lang="zh-CN" altLang="en-US"/>
          </a:p>
        </p:txBody>
      </p:sp>
    </p:spTree>
    <p:extLst>
      <p:ext uri="{BB962C8B-B14F-4D97-AF65-F5344CB8AC3E}">
        <p14:creationId xmlns:p14="http://schemas.microsoft.com/office/powerpoint/2010/main" val="3917602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首先，是背景介绍</a:t>
            </a:r>
            <a:endParaRPr lang="zh-CN" altLang="en-US" dirty="0"/>
          </a:p>
        </p:txBody>
      </p:sp>
      <p:sp>
        <p:nvSpPr>
          <p:cNvPr id="4" name="灯片编号占位符 3"/>
          <p:cNvSpPr>
            <a:spLocks noGrp="1"/>
          </p:cNvSpPr>
          <p:nvPr>
            <p:ph type="sldNum" sz="quarter" idx="10"/>
          </p:nvPr>
        </p:nvSpPr>
        <p:spPr/>
        <p:txBody>
          <a:bodyPr/>
          <a:lstStyle/>
          <a:p>
            <a:fld id="{684B1CD8-9F96-4F1D-A5B8-2D9E0ECCEB33}" type="slidenum">
              <a:rPr lang="zh-CN" altLang="en-US" smtClean="0"/>
              <a:t>3</a:t>
            </a:fld>
            <a:endParaRPr lang="zh-CN" altLang="en-US"/>
          </a:p>
        </p:txBody>
      </p:sp>
    </p:spTree>
    <p:extLst>
      <p:ext uri="{BB962C8B-B14F-4D97-AF65-F5344CB8AC3E}">
        <p14:creationId xmlns:p14="http://schemas.microsoft.com/office/powerpoint/2010/main" val="1932917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84B1CD8-9F96-4F1D-A5B8-2D9E0ECCEB33}" type="slidenum">
              <a:rPr lang="zh-CN" altLang="en-US" smtClean="0"/>
              <a:t>4</a:t>
            </a:fld>
            <a:endParaRPr lang="zh-CN" altLang="en-US"/>
          </a:p>
        </p:txBody>
      </p:sp>
    </p:spTree>
    <p:extLst>
      <p:ext uri="{BB962C8B-B14F-4D97-AF65-F5344CB8AC3E}">
        <p14:creationId xmlns:p14="http://schemas.microsoft.com/office/powerpoint/2010/main" val="684530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684B1CD8-9F96-4F1D-A5B8-2D9E0ECCEB33}" type="slidenum">
              <a:rPr lang="zh-CN" altLang="en-US" smtClean="0"/>
              <a:t>7</a:t>
            </a:fld>
            <a:endParaRPr lang="zh-CN" altLang="en-US"/>
          </a:p>
        </p:txBody>
      </p:sp>
    </p:spTree>
    <p:extLst>
      <p:ext uri="{BB962C8B-B14F-4D97-AF65-F5344CB8AC3E}">
        <p14:creationId xmlns:p14="http://schemas.microsoft.com/office/powerpoint/2010/main" val="1576056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151716" rtl="0" eaLnBrk="1" fontAlgn="auto" latinLnBrk="0" hangingPunct="1">
              <a:lnSpc>
                <a:spcPct val="100000"/>
              </a:lnSpc>
              <a:spcBef>
                <a:spcPts val="0"/>
              </a:spcBef>
              <a:spcAft>
                <a:spcPts val="0"/>
              </a:spcAft>
              <a:buClrTx/>
              <a:buSzTx/>
              <a:buFontTx/>
              <a:buNone/>
              <a:tabLst/>
              <a:defRPr/>
            </a:pPr>
            <a:endParaRPr lang="en-US" altLang="zh-CN" dirty="0" smtClean="0"/>
          </a:p>
          <a:p>
            <a:pPr marL="0" marR="0" lvl="0" indent="0" algn="l" defTabSz="1151716" rtl="0" eaLnBrk="1" fontAlgn="auto" latinLnBrk="0" hangingPunct="1">
              <a:lnSpc>
                <a:spcPct val="100000"/>
              </a:lnSpc>
              <a:spcBef>
                <a:spcPts val="0"/>
              </a:spcBef>
              <a:spcAft>
                <a:spcPts val="0"/>
              </a:spcAft>
              <a:buClrTx/>
              <a:buSzTx/>
              <a:buFontTx/>
              <a:buNone/>
              <a:tabLst/>
              <a:defRPr/>
            </a:pPr>
            <a:endParaRPr lang="en-US" altLang="zh-CN" dirty="0" smtClean="0"/>
          </a:p>
          <a:p>
            <a:pPr marL="0" marR="0" lvl="0" indent="0" algn="l" defTabSz="1151716"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684B1CD8-9F96-4F1D-A5B8-2D9E0ECCEB33}" type="slidenum">
              <a:rPr lang="zh-CN" altLang="en-US" smtClean="0"/>
              <a:t>8</a:t>
            </a:fld>
            <a:endParaRPr lang="zh-CN" altLang="en-US"/>
          </a:p>
        </p:txBody>
      </p:sp>
    </p:spTree>
    <p:extLst>
      <p:ext uri="{BB962C8B-B14F-4D97-AF65-F5344CB8AC3E}">
        <p14:creationId xmlns:p14="http://schemas.microsoft.com/office/powerpoint/2010/main" val="3931814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接下来，我们来看旋流管道声模态</a:t>
            </a:r>
            <a:endParaRPr lang="zh-CN" altLang="en-US" dirty="0"/>
          </a:p>
        </p:txBody>
      </p:sp>
      <p:sp>
        <p:nvSpPr>
          <p:cNvPr id="4" name="灯片编号占位符 3"/>
          <p:cNvSpPr>
            <a:spLocks noGrp="1"/>
          </p:cNvSpPr>
          <p:nvPr>
            <p:ph type="sldNum" sz="quarter" idx="10"/>
          </p:nvPr>
        </p:nvSpPr>
        <p:spPr/>
        <p:txBody>
          <a:bodyPr/>
          <a:lstStyle/>
          <a:p>
            <a:fld id="{684B1CD8-9F96-4F1D-A5B8-2D9E0ECCEB33}" type="slidenum">
              <a:rPr lang="zh-CN" altLang="en-US" smtClean="0"/>
              <a:t>9</a:t>
            </a:fld>
            <a:endParaRPr lang="zh-CN" altLang="en-US"/>
          </a:p>
        </p:txBody>
      </p:sp>
    </p:spTree>
    <p:extLst>
      <p:ext uri="{BB962C8B-B14F-4D97-AF65-F5344CB8AC3E}">
        <p14:creationId xmlns:p14="http://schemas.microsoft.com/office/powerpoint/2010/main" val="27036987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684B1CD8-9F96-4F1D-A5B8-2D9E0ECCEB33}" type="slidenum">
              <a:rPr lang="zh-CN" altLang="en-US" smtClean="0"/>
              <a:t>10</a:t>
            </a:fld>
            <a:endParaRPr lang="zh-CN" altLang="en-US"/>
          </a:p>
        </p:txBody>
      </p:sp>
    </p:spTree>
    <p:extLst>
      <p:ext uri="{BB962C8B-B14F-4D97-AF65-F5344CB8AC3E}">
        <p14:creationId xmlns:p14="http://schemas.microsoft.com/office/powerpoint/2010/main" val="4090167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684B1CD8-9F96-4F1D-A5B8-2D9E0ECCEB33}" type="slidenum">
              <a:rPr lang="zh-CN" altLang="en-US" smtClean="0"/>
              <a:t>11</a:t>
            </a:fld>
            <a:endParaRPr lang="zh-CN" altLang="en-US"/>
          </a:p>
        </p:txBody>
      </p:sp>
    </p:spTree>
    <p:extLst>
      <p:ext uri="{BB962C8B-B14F-4D97-AF65-F5344CB8AC3E}">
        <p14:creationId xmlns:p14="http://schemas.microsoft.com/office/powerpoint/2010/main" val="14432850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7" name="矩形 6"/>
          <p:cNvSpPr/>
          <p:nvPr/>
        </p:nvSpPr>
        <p:spPr>
          <a:xfrm>
            <a:off x="0" y="3"/>
            <a:ext cx="11520488" cy="64801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dirty="0"/>
          </a:p>
        </p:txBody>
      </p:sp>
      <p:sp>
        <p:nvSpPr>
          <p:cNvPr id="2" name="标题 1"/>
          <p:cNvSpPr>
            <a:spLocks noGrp="1"/>
          </p:cNvSpPr>
          <p:nvPr>
            <p:ph type="ctrTitle" hasCustomPrompt="1"/>
          </p:nvPr>
        </p:nvSpPr>
        <p:spPr>
          <a:xfrm>
            <a:off x="771056" y="3868846"/>
            <a:ext cx="9978375" cy="1292634"/>
          </a:xfrm>
        </p:spPr>
        <p:txBody>
          <a:bodyPr lIns="0" tIns="0" rIns="0" bIns="0" anchor="ctr" anchorCtr="0">
            <a:normAutofit/>
          </a:bodyPr>
          <a:lstStyle>
            <a:lvl1pPr algn="ctr">
              <a:lnSpc>
                <a:spcPct val="100000"/>
              </a:lnSpc>
              <a:defRPr sz="6600">
                <a:solidFill>
                  <a:schemeClr val="bg1"/>
                </a:solidFill>
              </a:defRPr>
            </a:lvl1pPr>
          </a:lstStyle>
          <a:p>
            <a:r>
              <a:rPr lang="zh-CN" altLang="en-US" dirty="0"/>
              <a:t>讲演主标题</a:t>
            </a:r>
          </a:p>
        </p:txBody>
      </p:sp>
      <p:sp>
        <p:nvSpPr>
          <p:cNvPr id="3" name="副标题 2"/>
          <p:cNvSpPr>
            <a:spLocks noGrp="1"/>
          </p:cNvSpPr>
          <p:nvPr>
            <p:ph type="subTitle" idx="1" hasCustomPrompt="1"/>
          </p:nvPr>
        </p:nvSpPr>
        <p:spPr>
          <a:xfrm>
            <a:off x="3265650" y="5161489"/>
            <a:ext cx="4989188" cy="1097722"/>
          </a:xfrm>
        </p:spPr>
        <p:txBody>
          <a:bodyPr vert="horz" lIns="91440" tIns="45720" rIns="91440" bIns="45720" rtlCol="0" anchor="ctr" anchorCtr="0">
            <a:normAutofit/>
          </a:bodyPr>
          <a:lstStyle>
            <a:lvl1pPr algn="ctr">
              <a:defRPr lang="zh-CN" altLang="en-US" sz="2000" dirty="0">
                <a:solidFill>
                  <a:schemeClr val="bg1"/>
                </a:solidFill>
                <a:latin typeface="+mj-ea"/>
                <a:ea typeface="+mj-ea"/>
              </a:defRPr>
            </a:lvl1pPr>
          </a:lstStyle>
          <a:p>
            <a:pPr marL="0" lvl="0" indent="0">
              <a:buNone/>
            </a:pPr>
            <a:r>
              <a:rPr lang="zh-CN" altLang="en-US" dirty="0"/>
              <a:t>演讲者</a:t>
            </a:r>
            <a:endParaRPr lang="en-US" altLang="zh-CN" dirty="0"/>
          </a:p>
          <a:p>
            <a:pPr marL="0" lvl="0" indent="0">
              <a:buNone/>
            </a:pPr>
            <a:r>
              <a:rPr lang="zh-CN" altLang="en-US" dirty="0"/>
              <a:t>日期，地点</a:t>
            </a:r>
          </a:p>
        </p:txBody>
      </p:sp>
      <p:pic>
        <p:nvPicPr>
          <p:cNvPr id="16" name="图片 1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631026" y="5614486"/>
            <a:ext cx="2573745" cy="680334"/>
          </a:xfrm>
          <a:prstGeom prst="rect">
            <a:avLst/>
          </a:prstGeom>
        </p:spPr>
      </p:pic>
      <p:pic>
        <p:nvPicPr>
          <p:cNvPr id="9" name="图片 8"/>
          <p:cNvPicPr>
            <a:picLocks noChangeAspect="1"/>
          </p:cNvPicPr>
          <p:nvPr userDrawn="1"/>
        </p:nvPicPr>
        <p:blipFill rotWithShape="1">
          <a:blip r:embed="rId3" cstate="print">
            <a:extLst>
              <a:ext uri="{28A0092B-C50C-407E-A947-70E740481C1C}">
                <a14:useLocalDpi xmlns:a14="http://schemas.microsoft.com/office/drawing/2010/main"/>
              </a:ext>
            </a:extLst>
          </a:blip>
          <a:srcRect b="37632"/>
          <a:stretch/>
        </p:blipFill>
        <p:spPr>
          <a:xfrm>
            <a:off x="0" y="-15"/>
            <a:ext cx="11520488" cy="3221517"/>
          </a:xfrm>
          <a:prstGeom prst="rect">
            <a:avLst/>
          </a:prstGeom>
        </p:spPr>
      </p:pic>
    </p:spTree>
    <p:extLst>
      <p:ext uri="{BB962C8B-B14F-4D97-AF65-F5344CB8AC3E}">
        <p14:creationId xmlns:p14="http://schemas.microsoft.com/office/powerpoint/2010/main" val="3731257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结尾页幻灯片">
    <p:spTree>
      <p:nvGrpSpPr>
        <p:cNvPr id="1" name=""/>
        <p:cNvGrpSpPr/>
        <p:nvPr/>
      </p:nvGrpSpPr>
      <p:grpSpPr>
        <a:xfrm>
          <a:off x="0" y="0"/>
          <a:ext cx="0" cy="0"/>
          <a:chOff x="0" y="0"/>
          <a:chExt cx="0" cy="0"/>
        </a:xfrm>
      </p:grpSpPr>
      <p:sp>
        <p:nvSpPr>
          <p:cNvPr id="4" name="矩形 3"/>
          <p:cNvSpPr/>
          <p:nvPr/>
        </p:nvSpPr>
        <p:spPr>
          <a:xfrm>
            <a:off x="0" y="3"/>
            <a:ext cx="11520488" cy="64801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pic>
        <p:nvPicPr>
          <p:cNvPr id="2" name="图片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131888"/>
            <a:ext cx="11520488" cy="3518115"/>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636" y="1186559"/>
            <a:ext cx="3426715" cy="907960"/>
          </a:xfrm>
          <a:prstGeom prst="rect">
            <a:avLst/>
          </a:prstGeom>
        </p:spPr>
      </p:pic>
      <p:sp>
        <p:nvSpPr>
          <p:cNvPr id="6" name="标题 1"/>
          <p:cNvSpPr>
            <a:spLocks noGrp="1"/>
          </p:cNvSpPr>
          <p:nvPr>
            <p:ph type="ctrTitle" hasCustomPrompt="1"/>
          </p:nvPr>
        </p:nvSpPr>
        <p:spPr>
          <a:xfrm>
            <a:off x="1156063" y="4760233"/>
            <a:ext cx="8103688" cy="926745"/>
          </a:xfrm>
        </p:spPr>
        <p:txBody>
          <a:bodyPr lIns="0" tIns="0" rIns="0" bIns="0" anchor="t" anchorCtr="0">
            <a:noAutofit/>
          </a:bodyPr>
          <a:lstStyle>
            <a:lvl1pPr algn="l">
              <a:lnSpc>
                <a:spcPct val="100000"/>
              </a:lnSpc>
              <a:defRPr sz="6000" b="0">
                <a:solidFill>
                  <a:srgbClr val="FFFF00"/>
                </a:solidFill>
                <a:effectLst>
                  <a:outerShdw blurRad="38100" dist="38100" dir="2700000" algn="tl">
                    <a:srgbClr val="000000">
                      <a:alpha val="43137"/>
                    </a:srgbClr>
                  </a:outerShdw>
                </a:effectLst>
                <a:latin typeface="陈继世-行楷简体" panose="02010601030101010101" pitchFamily="2" charset="-122"/>
                <a:ea typeface="陈继世-行楷简体" panose="02010601030101010101" pitchFamily="2" charset="-122"/>
                <a:cs typeface="Arial" panose="020B0604020202020204" pitchFamily="34" charset="0"/>
              </a:defRPr>
            </a:lvl1pPr>
          </a:lstStyle>
          <a:p>
            <a:r>
              <a:rPr lang="zh-CN" altLang="en-US" dirty="0"/>
              <a:t>讲演主标题</a:t>
            </a:r>
          </a:p>
        </p:txBody>
      </p:sp>
    </p:spTree>
    <p:extLst>
      <p:ext uri="{BB962C8B-B14F-4D97-AF65-F5344CB8AC3E}">
        <p14:creationId xmlns:p14="http://schemas.microsoft.com/office/powerpoint/2010/main" val="309654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24318" y="87549"/>
            <a:ext cx="10885500" cy="581239"/>
          </a:xfrm>
        </p:spPr>
        <p:txBody>
          <a:bodyPr/>
          <a:lstStyle>
            <a:lvl1pPr algn="l" defTabSz="914347" rtl="0" eaLnBrk="1" latinLnBrk="0" hangingPunct="1">
              <a:lnSpc>
                <a:spcPct val="100000"/>
              </a:lnSpc>
              <a:spcBef>
                <a:spcPct val="0"/>
              </a:spcBef>
              <a:buNone/>
              <a:defRPr lang="zh-CN" altLang="en-US" sz="3600" b="0" kern="1200" baseline="0" dirty="0">
                <a:solidFill>
                  <a:schemeClr val="tx1"/>
                </a:solidFill>
                <a:latin typeface="Arial" panose="020B0604020202020204" pitchFamily="34" charset="0"/>
                <a:ea typeface="黑体" panose="02010609060101010101" pitchFamily="49" charset="-122"/>
                <a:cs typeface="Arial" panose="020B0604020202020204" pitchFamily="34" charset="0"/>
              </a:defRPr>
            </a:lvl1pPr>
          </a:lstStyle>
          <a:p>
            <a:r>
              <a:rPr lang="zh-CN" altLang="en-US" dirty="0"/>
              <a:t>页面标题</a:t>
            </a:r>
          </a:p>
        </p:txBody>
      </p:sp>
      <p:sp>
        <p:nvSpPr>
          <p:cNvPr id="3" name="内容占位符 2"/>
          <p:cNvSpPr>
            <a:spLocks noGrp="1"/>
          </p:cNvSpPr>
          <p:nvPr>
            <p:ph idx="1" hasCustomPrompt="1"/>
          </p:nvPr>
        </p:nvSpPr>
        <p:spPr>
          <a:xfrm>
            <a:off x="324318" y="766953"/>
            <a:ext cx="10885500" cy="5155830"/>
          </a:xfrm>
        </p:spPr>
        <p:txBody>
          <a:bodyPr>
            <a:normAutofit/>
          </a:bodyPr>
          <a:lstStyle>
            <a:lvl1pPr marL="228587" indent="-228587">
              <a:buFontTx/>
              <a:buBlip>
                <a:blip r:embed="rId2"/>
              </a:buBlip>
              <a:defRPr lang="zh-CN" altLang="en-US" sz="2800" b="0" kern="1200" baseline="0" dirty="0" smtClean="0">
                <a:solidFill>
                  <a:srgbClr val="002060"/>
                </a:solidFill>
                <a:latin typeface="Arial" panose="020B0604020202020204" pitchFamily="34" charset="0"/>
                <a:ea typeface="黑体" panose="02010609060101010101" pitchFamily="49" charset="-122"/>
                <a:cs typeface="Arial" panose="020B0604020202020204" pitchFamily="34" charset="0"/>
              </a:defRPr>
            </a:lvl1pPr>
            <a:lvl2pPr>
              <a:defRPr sz="2400" baseline="0">
                <a:solidFill>
                  <a:schemeClr val="accent5">
                    <a:lumMod val="50000"/>
                  </a:schemeClr>
                </a:solidFill>
                <a:latin typeface="Arial" panose="020B0604020202020204" pitchFamily="34" charset="0"/>
                <a:cs typeface="Arial" panose="020B0604020202020204" pitchFamily="34" charset="0"/>
              </a:defRPr>
            </a:lvl2pPr>
            <a:lvl3pPr marL="450850" indent="-184150">
              <a:defRPr sz="1800" baseline="0">
                <a:solidFill>
                  <a:schemeClr val="accent4">
                    <a:lumMod val="50000"/>
                  </a:schemeClr>
                </a:solidFill>
                <a:latin typeface="Arial" panose="020B0604020202020204" pitchFamily="34" charset="0"/>
                <a:cs typeface="Arial" panose="020B0604020202020204" pitchFamily="34" charset="0"/>
              </a:defRPr>
            </a:lvl3pPr>
          </a:lstStyle>
          <a:p>
            <a:pPr lvl="0"/>
            <a:r>
              <a:rPr lang="zh-CN" altLang="en-US" dirty="0"/>
              <a:t>第一级文本内容</a:t>
            </a:r>
            <a:r>
              <a:rPr lang="en-US" altLang="zh-CN" dirty="0"/>
              <a:t>12345</a:t>
            </a:r>
            <a:endParaRPr lang="zh-CN" altLang="en-US" dirty="0"/>
          </a:p>
          <a:p>
            <a:pPr lvl="1"/>
            <a:r>
              <a:rPr lang="zh-CN" altLang="en-US" dirty="0"/>
              <a:t>第二级文本内容</a:t>
            </a:r>
            <a:r>
              <a:rPr lang="en-US" altLang="zh-CN" dirty="0"/>
              <a:t>12345</a:t>
            </a:r>
            <a:endParaRPr lang="zh-CN" altLang="en-US" dirty="0"/>
          </a:p>
          <a:p>
            <a:pPr lvl="2"/>
            <a:r>
              <a:rPr lang="zh-CN" altLang="en-US" dirty="0"/>
              <a:t>第三级文本内容</a:t>
            </a:r>
          </a:p>
        </p:txBody>
      </p:sp>
      <p:sp>
        <p:nvSpPr>
          <p:cNvPr id="8" name="日期占位符 7"/>
          <p:cNvSpPr>
            <a:spLocks noGrp="1"/>
          </p:cNvSpPr>
          <p:nvPr>
            <p:ph type="dt" sz="half" idx="2"/>
          </p:nvPr>
        </p:nvSpPr>
        <p:spPr>
          <a:xfrm>
            <a:off x="8693447" y="6193938"/>
            <a:ext cx="1015371" cy="221357"/>
          </a:xfrm>
          <a:prstGeom prst="rect">
            <a:avLst/>
          </a:prstGeom>
        </p:spPr>
        <p:txBody>
          <a:bodyPr vert="horz" lIns="91440" tIns="45720" rIns="91440" bIns="45720" rtlCol="0" anchor="ctr"/>
          <a:lstStyle>
            <a:lvl1pPr algn="r">
              <a:defRPr sz="1200">
                <a:solidFill>
                  <a:schemeClr val="accent3">
                    <a:lumMod val="20000"/>
                    <a:lumOff val="80000"/>
                  </a:schemeClr>
                </a:solidFill>
              </a:defRPr>
            </a:lvl1pPr>
          </a:lstStyle>
          <a:p>
            <a:r>
              <a:rPr lang="en-US" altLang="zh-CN" dirty="0" smtClean="0"/>
              <a:t>2018-11-24</a:t>
            </a:r>
            <a:endParaRPr lang="zh-CN" altLang="en-US" dirty="0"/>
          </a:p>
        </p:txBody>
      </p:sp>
      <p:sp>
        <p:nvSpPr>
          <p:cNvPr id="7" name="页脚占位符 5"/>
          <p:cNvSpPr>
            <a:spLocks noGrp="1"/>
          </p:cNvSpPr>
          <p:nvPr>
            <p:ph type="ftr" sz="quarter" idx="11"/>
          </p:nvPr>
        </p:nvSpPr>
        <p:spPr>
          <a:xfrm>
            <a:off x="630382" y="6020949"/>
            <a:ext cx="6747163" cy="459228"/>
          </a:xfrm>
        </p:spPr>
        <p:txBody>
          <a:bodyPr/>
          <a:lstStyle/>
          <a:p>
            <a:r>
              <a:rPr lang="zh-CN" altLang="en-US" dirty="0"/>
              <a:t>城市绿色畅行共享汽车（</a:t>
            </a:r>
            <a:r>
              <a:rPr lang="en-US" altLang="zh-CN" dirty="0"/>
              <a:t>SJTU-Lib</a:t>
            </a:r>
            <a:r>
              <a:rPr lang="zh-CN" altLang="en-US" dirty="0"/>
              <a:t>）</a:t>
            </a:r>
          </a:p>
        </p:txBody>
      </p:sp>
      <p:sp>
        <p:nvSpPr>
          <p:cNvPr id="9" name="灯片编号占位符 6"/>
          <p:cNvSpPr>
            <a:spLocks noGrp="1"/>
          </p:cNvSpPr>
          <p:nvPr>
            <p:ph type="sldNum" sz="quarter" idx="12"/>
          </p:nvPr>
        </p:nvSpPr>
        <p:spPr>
          <a:xfrm>
            <a:off x="47335" y="6020949"/>
            <a:ext cx="583047" cy="459228"/>
          </a:xfrm>
        </p:spPr>
        <p:txBody>
          <a:bodyPr/>
          <a:lstStyle/>
          <a:p>
            <a:fld id="{DEA19E0E-33C5-407F-B9FB-31BDCF2C117F}" type="slidenum">
              <a:rPr lang="zh-CN" altLang="en-US" smtClean="0"/>
              <a:pPr/>
              <a:t>‹#›</a:t>
            </a:fld>
            <a:endParaRPr lang="zh-CN" altLang="en-US" dirty="0"/>
          </a:p>
        </p:txBody>
      </p:sp>
    </p:spTree>
    <p:extLst>
      <p:ext uri="{BB962C8B-B14F-4D97-AF65-F5344CB8AC3E}">
        <p14:creationId xmlns:p14="http://schemas.microsoft.com/office/powerpoint/2010/main" val="4032762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17494" y="143300"/>
            <a:ext cx="10885500" cy="528645"/>
          </a:xfrm>
        </p:spPr>
        <p:txBody>
          <a:bodyPr/>
          <a:lstStyle/>
          <a:p>
            <a:r>
              <a:rPr lang="zh-CN" altLang="en-US" dirty="0"/>
              <a:t>页面标题</a:t>
            </a:r>
          </a:p>
        </p:txBody>
      </p:sp>
      <p:sp>
        <p:nvSpPr>
          <p:cNvPr id="3" name="内容占位符 2"/>
          <p:cNvSpPr>
            <a:spLocks noGrp="1"/>
          </p:cNvSpPr>
          <p:nvPr>
            <p:ph sz="half" idx="1" hasCustomPrompt="1"/>
          </p:nvPr>
        </p:nvSpPr>
        <p:spPr>
          <a:xfrm>
            <a:off x="316013" y="1117986"/>
            <a:ext cx="5352038" cy="4830367"/>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4" name="内容占位符 3"/>
          <p:cNvSpPr>
            <a:spLocks noGrp="1"/>
          </p:cNvSpPr>
          <p:nvPr>
            <p:ph sz="half" idx="2" hasCustomPrompt="1"/>
          </p:nvPr>
        </p:nvSpPr>
        <p:spPr>
          <a:xfrm>
            <a:off x="5850956" y="1117986"/>
            <a:ext cx="5352038" cy="4830367"/>
          </a:xfrm>
        </p:spPr>
        <p:txBody>
          <a:bodyPr/>
          <a:lstStyle/>
          <a:p>
            <a:pPr lvl="0"/>
            <a:r>
              <a:rPr lang="zh-CN" altLang="en-US" dirty="0"/>
              <a:t>第一级文本内容</a:t>
            </a:r>
          </a:p>
          <a:p>
            <a:pPr lvl="1"/>
            <a:r>
              <a:rPr lang="zh-CN" altLang="en-US" dirty="0"/>
              <a:t>第二级文本内容</a:t>
            </a:r>
          </a:p>
          <a:p>
            <a:pPr lvl="2"/>
            <a:r>
              <a:rPr lang="zh-CN" altLang="en-US" dirty="0"/>
              <a:t>第三级文本内容</a:t>
            </a:r>
          </a:p>
        </p:txBody>
      </p:sp>
      <p:sp>
        <p:nvSpPr>
          <p:cNvPr id="6" name="页脚占位符 5"/>
          <p:cNvSpPr>
            <a:spLocks noGrp="1"/>
          </p:cNvSpPr>
          <p:nvPr>
            <p:ph type="ftr" sz="quarter" idx="11"/>
          </p:nvPr>
        </p:nvSpPr>
        <p:spPr/>
        <p:txBody>
          <a:bodyPr/>
          <a:lstStyle/>
          <a:p>
            <a:r>
              <a:rPr lang="zh-CN" altLang="en-US" dirty="0"/>
              <a:t>城市绿色畅行共享汽车（</a:t>
            </a:r>
            <a:r>
              <a:rPr lang="en-US" altLang="zh-CN" dirty="0"/>
              <a:t>SJTU-Lib</a:t>
            </a:r>
            <a:r>
              <a:rPr lang="zh-CN" altLang="en-US" dirty="0"/>
              <a:t>）</a:t>
            </a:r>
          </a:p>
        </p:txBody>
      </p:sp>
      <p:sp>
        <p:nvSpPr>
          <p:cNvPr id="7" name="灯片编号占位符 6"/>
          <p:cNvSpPr>
            <a:spLocks noGrp="1"/>
          </p:cNvSpPr>
          <p:nvPr>
            <p:ph type="sldNum" sz="quarter" idx="12"/>
          </p:nvPr>
        </p:nvSpPr>
        <p:spPr/>
        <p:txBody>
          <a:bodyPr/>
          <a:lstStyle/>
          <a:p>
            <a:fld id="{DEA19E0E-33C5-407F-B9FB-31BDCF2C117F}" type="slidenum">
              <a:rPr lang="zh-CN" altLang="en-US" smtClean="0"/>
              <a:pPr/>
              <a:t>‹#›</a:t>
            </a:fld>
            <a:endParaRPr lang="zh-CN" altLang="en-US" dirty="0"/>
          </a:p>
        </p:txBody>
      </p:sp>
      <p:sp>
        <p:nvSpPr>
          <p:cNvPr id="9" name="日期占位符 7"/>
          <p:cNvSpPr>
            <a:spLocks noGrp="1"/>
          </p:cNvSpPr>
          <p:nvPr>
            <p:ph type="dt" sz="half" idx="13"/>
          </p:nvPr>
        </p:nvSpPr>
        <p:spPr>
          <a:xfrm>
            <a:off x="8693447" y="6193938"/>
            <a:ext cx="1015371" cy="221357"/>
          </a:xfrm>
          <a:prstGeom prst="rect">
            <a:avLst/>
          </a:prstGeom>
        </p:spPr>
        <p:txBody>
          <a:bodyPr vert="horz" lIns="91440" tIns="45720" rIns="91440" bIns="45720" rtlCol="0" anchor="ctr"/>
          <a:lstStyle>
            <a:lvl1pPr algn="r">
              <a:defRPr sz="1200">
                <a:solidFill>
                  <a:schemeClr val="accent3">
                    <a:lumMod val="20000"/>
                    <a:lumOff val="80000"/>
                  </a:schemeClr>
                </a:solidFill>
              </a:defRPr>
            </a:lvl1pPr>
          </a:lstStyle>
          <a:p>
            <a:r>
              <a:rPr lang="en-US" altLang="zh-CN" dirty="0"/>
              <a:t>2018-10-29</a:t>
            </a:r>
            <a:endParaRPr lang="zh-CN" altLang="en-US" dirty="0"/>
          </a:p>
        </p:txBody>
      </p:sp>
    </p:spTree>
    <p:extLst>
      <p:ext uri="{BB962C8B-B14F-4D97-AF65-F5344CB8AC3E}">
        <p14:creationId xmlns:p14="http://schemas.microsoft.com/office/powerpoint/2010/main" val="30742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17494" y="143300"/>
            <a:ext cx="10885500" cy="535573"/>
          </a:xfrm>
        </p:spPr>
        <p:txBody>
          <a:bodyPr/>
          <a:lstStyle/>
          <a:p>
            <a:r>
              <a:rPr lang="zh-CN" altLang="en-US" dirty="0"/>
              <a:t>页面标题</a:t>
            </a:r>
          </a:p>
        </p:txBody>
      </p:sp>
      <p:sp>
        <p:nvSpPr>
          <p:cNvPr id="4" name="页脚占位符 3"/>
          <p:cNvSpPr>
            <a:spLocks noGrp="1"/>
          </p:cNvSpPr>
          <p:nvPr>
            <p:ph type="ftr" sz="quarter" idx="11"/>
          </p:nvPr>
        </p:nvSpPr>
        <p:spPr>
          <a:xfrm>
            <a:off x="630382" y="6020949"/>
            <a:ext cx="7218219" cy="459228"/>
          </a:xfrm>
        </p:spPr>
        <p:txBody>
          <a:bodyPr/>
          <a:lstStyle>
            <a:lvl1pPr algn="l">
              <a:defRPr sz="1400"/>
            </a:lvl1pPr>
          </a:lstStyle>
          <a:p>
            <a:r>
              <a:rPr lang="zh-CN" altLang="en-US" dirty="0"/>
              <a:t>城市绿色畅行共享汽车（</a:t>
            </a:r>
            <a:r>
              <a:rPr lang="en-US" altLang="zh-CN" dirty="0"/>
              <a:t>SJTU-Lib</a:t>
            </a:r>
            <a:r>
              <a:rPr lang="zh-CN" altLang="en-US" dirty="0"/>
              <a:t>）</a:t>
            </a:r>
          </a:p>
        </p:txBody>
      </p:sp>
      <p:sp>
        <p:nvSpPr>
          <p:cNvPr id="5" name="灯片编号占位符 4"/>
          <p:cNvSpPr>
            <a:spLocks noGrp="1"/>
          </p:cNvSpPr>
          <p:nvPr>
            <p:ph type="sldNum" sz="quarter" idx="12"/>
          </p:nvPr>
        </p:nvSpPr>
        <p:spPr/>
        <p:txBody>
          <a:bodyPr/>
          <a:lstStyle>
            <a:lvl1pPr>
              <a:defRPr sz="1400"/>
            </a:lvl1pPr>
          </a:lstStyle>
          <a:p>
            <a:fld id="{DEA19E0E-33C5-407F-B9FB-31BDCF2C117F}" type="slidenum">
              <a:rPr lang="zh-CN" altLang="en-US" smtClean="0"/>
              <a:pPr/>
              <a:t>‹#›</a:t>
            </a:fld>
            <a:endParaRPr lang="zh-CN" altLang="en-US" dirty="0"/>
          </a:p>
        </p:txBody>
      </p:sp>
      <p:sp>
        <p:nvSpPr>
          <p:cNvPr id="7" name="日期占位符 7"/>
          <p:cNvSpPr>
            <a:spLocks noGrp="1"/>
          </p:cNvSpPr>
          <p:nvPr>
            <p:ph type="dt" sz="half" idx="2"/>
          </p:nvPr>
        </p:nvSpPr>
        <p:spPr>
          <a:xfrm>
            <a:off x="8693447" y="6193938"/>
            <a:ext cx="1015371" cy="221357"/>
          </a:xfrm>
          <a:prstGeom prst="rect">
            <a:avLst/>
          </a:prstGeom>
        </p:spPr>
        <p:txBody>
          <a:bodyPr vert="horz" lIns="91440" tIns="45720" rIns="91440" bIns="45720" rtlCol="0" anchor="ctr"/>
          <a:lstStyle>
            <a:lvl1pPr algn="r">
              <a:defRPr sz="1200">
                <a:solidFill>
                  <a:schemeClr val="accent3">
                    <a:lumMod val="20000"/>
                    <a:lumOff val="80000"/>
                  </a:schemeClr>
                </a:solidFill>
              </a:defRPr>
            </a:lvl1pPr>
          </a:lstStyle>
          <a:p>
            <a:r>
              <a:rPr lang="en-US" altLang="zh-CN" dirty="0"/>
              <a:t>2018-10-29</a:t>
            </a:r>
            <a:endParaRPr lang="zh-CN" altLang="en-US" dirty="0"/>
          </a:p>
        </p:txBody>
      </p:sp>
    </p:spTree>
    <p:extLst>
      <p:ext uri="{BB962C8B-B14F-4D97-AF65-F5344CB8AC3E}">
        <p14:creationId xmlns:p14="http://schemas.microsoft.com/office/powerpoint/2010/main" val="9214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zh-CN" altLang="en-US" dirty="0"/>
              <a:t>城市绿色畅行共享汽车（</a:t>
            </a:r>
            <a:r>
              <a:rPr lang="en-US" altLang="zh-CN" dirty="0"/>
              <a:t>SJTU-Lib</a:t>
            </a:r>
            <a:r>
              <a:rPr lang="zh-CN" altLang="en-US" dirty="0"/>
              <a:t>）</a:t>
            </a:r>
          </a:p>
        </p:txBody>
      </p:sp>
      <p:sp>
        <p:nvSpPr>
          <p:cNvPr id="4" name="灯片编号占位符 3"/>
          <p:cNvSpPr>
            <a:spLocks noGrp="1"/>
          </p:cNvSpPr>
          <p:nvPr>
            <p:ph type="sldNum" sz="quarter" idx="12"/>
          </p:nvPr>
        </p:nvSpPr>
        <p:spPr/>
        <p:txBody>
          <a:bodyPr/>
          <a:lstStyle/>
          <a:p>
            <a:fld id="{03467584-77E4-47D2-B027-5016A6E451F8}" type="slidenum">
              <a:rPr lang="zh-CN" altLang="en-US" smtClean="0"/>
              <a:t>‹#›</a:t>
            </a:fld>
            <a:endParaRPr lang="zh-CN" altLang="en-US"/>
          </a:p>
        </p:txBody>
      </p:sp>
      <p:sp>
        <p:nvSpPr>
          <p:cNvPr id="6" name="日期占位符 7"/>
          <p:cNvSpPr>
            <a:spLocks noGrp="1"/>
          </p:cNvSpPr>
          <p:nvPr>
            <p:ph type="dt" sz="half" idx="2"/>
          </p:nvPr>
        </p:nvSpPr>
        <p:spPr>
          <a:xfrm>
            <a:off x="8693447" y="6193938"/>
            <a:ext cx="1015371" cy="221357"/>
          </a:xfrm>
          <a:prstGeom prst="rect">
            <a:avLst/>
          </a:prstGeom>
        </p:spPr>
        <p:txBody>
          <a:bodyPr vert="horz" lIns="91440" tIns="45720" rIns="91440" bIns="45720" rtlCol="0" anchor="ctr"/>
          <a:lstStyle>
            <a:lvl1pPr algn="r">
              <a:defRPr sz="1200">
                <a:solidFill>
                  <a:schemeClr val="accent3">
                    <a:lumMod val="20000"/>
                    <a:lumOff val="80000"/>
                  </a:schemeClr>
                </a:solidFill>
              </a:defRPr>
            </a:lvl1pPr>
          </a:lstStyle>
          <a:p>
            <a:r>
              <a:rPr lang="en-US" altLang="zh-CN" dirty="0"/>
              <a:t>2018-10-29</a:t>
            </a:r>
            <a:endParaRPr lang="zh-CN" altLang="en-US" dirty="0"/>
          </a:p>
        </p:txBody>
      </p:sp>
    </p:spTree>
    <p:extLst>
      <p:ext uri="{BB962C8B-B14F-4D97-AF65-F5344CB8AC3E}">
        <p14:creationId xmlns:p14="http://schemas.microsoft.com/office/powerpoint/2010/main" val="2020262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封底">
    <p:spTree>
      <p:nvGrpSpPr>
        <p:cNvPr id="1" name=""/>
        <p:cNvGrpSpPr/>
        <p:nvPr/>
      </p:nvGrpSpPr>
      <p:grpSpPr>
        <a:xfrm>
          <a:off x="0" y="0"/>
          <a:ext cx="0" cy="0"/>
          <a:chOff x="0" y="0"/>
          <a:chExt cx="0" cy="0"/>
        </a:xfrm>
      </p:grpSpPr>
      <p:sp>
        <p:nvSpPr>
          <p:cNvPr id="18" name="矩形 17"/>
          <p:cNvSpPr/>
          <p:nvPr userDrawn="1"/>
        </p:nvSpPr>
        <p:spPr>
          <a:xfrm>
            <a:off x="0" y="3"/>
            <a:ext cx="11520488" cy="6480175"/>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pic>
        <p:nvPicPr>
          <p:cNvPr id="3" name="图片 2"/>
          <p:cNvPicPr>
            <a:picLocks noChangeAspect="1"/>
          </p:cNvPicPr>
          <p:nvPr userDrawn="1"/>
        </p:nvPicPr>
        <p:blipFill>
          <a:blip r:embed="rId2"/>
          <a:stretch>
            <a:fillRect/>
          </a:stretch>
        </p:blipFill>
        <p:spPr>
          <a:xfrm>
            <a:off x="4199838" y="1706494"/>
            <a:ext cx="3120813" cy="2559375"/>
          </a:xfrm>
          <a:prstGeom prst="rect">
            <a:avLst/>
          </a:prstGeom>
        </p:spPr>
      </p:pic>
      <p:sp>
        <p:nvSpPr>
          <p:cNvPr id="4" name="文本框 3"/>
          <p:cNvSpPr txBox="1"/>
          <p:nvPr userDrawn="1"/>
        </p:nvSpPr>
        <p:spPr>
          <a:xfrm>
            <a:off x="4706800" y="4325200"/>
            <a:ext cx="3498423" cy="769441"/>
          </a:xfrm>
          <a:prstGeom prst="rect">
            <a:avLst/>
          </a:prstGeom>
          <a:noFill/>
        </p:spPr>
        <p:txBody>
          <a:bodyPr wrap="square" rtlCol="0">
            <a:spAutoFit/>
          </a:bodyPr>
          <a:lstStyle/>
          <a:p>
            <a:r>
              <a:rPr lang="zh-CN" altLang="en-US" sz="4400" b="1" dirty="0">
                <a:solidFill>
                  <a:schemeClr val="bg1"/>
                </a:solidFill>
                <a:latin typeface="黑体" panose="02010609060101010101" pitchFamily="49" charset="-122"/>
                <a:ea typeface="黑体" panose="02010609060101010101" pitchFamily="49" charset="-122"/>
              </a:rPr>
              <a:t>谢 谢！</a:t>
            </a:r>
          </a:p>
        </p:txBody>
      </p:sp>
      <p:cxnSp>
        <p:nvCxnSpPr>
          <p:cNvPr id="6" name="直接连接符 5"/>
          <p:cNvCxnSpPr/>
          <p:nvPr userDrawn="1"/>
        </p:nvCxnSpPr>
        <p:spPr>
          <a:xfrm>
            <a:off x="408034" y="3240089"/>
            <a:ext cx="279028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8322204" y="3240089"/>
            <a:ext cx="279028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788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7000" userDrawn="1">
          <p15:clr>
            <a:srgbClr val="FBAE40"/>
          </p15:clr>
        </p15:guide>
        <p15:guide id="2" pos="257"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4.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矩形 6"/>
          <p:cNvSpPr/>
          <p:nvPr userDrawn="1"/>
        </p:nvSpPr>
        <p:spPr>
          <a:xfrm>
            <a:off x="0" y="5969927"/>
            <a:ext cx="11520488" cy="5102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799"/>
          </a:p>
        </p:txBody>
      </p:sp>
      <p:pic>
        <p:nvPicPr>
          <p:cNvPr id="10" name="图片 9"/>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92138" y="6020949"/>
            <a:ext cx="1533346" cy="4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占位符 2"/>
          <p:cNvSpPr>
            <a:spLocks noGrp="1"/>
          </p:cNvSpPr>
          <p:nvPr>
            <p:ph type="body" idx="1"/>
          </p:nvPr>
        </p:nvSpPr>
        <p:spPr>
          <a:xfrm>
            <a:off x="317494" y="763070"/>
            <a:ext cx="10885500" cy="5155830"/>
          </a:xfrm>
          <a:prstGeom prst="rect">
            <a:avLst/>
          </a:prstGeom>
        </p:spPr>
        <p:txBody>
          <a:bodyPr vert="horz" lIns="90000" tIns="0" rIns="91440" bIns="0" rtlCol="0">
            <a:normAutofit/>
          </a:bodyPr>
          <a:lstStyle/>
          <a:p>
            <a:pPr marL="228587" lvl="0" indent="-228587" algn="l" defTabSz="914347" rtl="0" eaLnBrk="1" latinLnBrk="0" hangingPunct="1">
              <a:lnSpc>
                <a:spcPct val="120000"/>
              </a:lnSpc>
              <a:spcBef>
                <a:spcPts val="0"/>
              </a:spcBef>
              <a:spcAft>
                <a:spcPts val="598"/>
              </a:spcAft>
              <a:buFontTx/>
              <a:buBlip>
                <a:blip r:embed="rId10"/>
              </a:buBlip>
            </a:pPr>
            <a:r>
              <a:rPr lang="zh-CN" altLang="en-US" dirty="0"/>
              <a:t>第一级文本内容</a:t>
            </a:r>
            <a:r>
              <a:rPr lang="en-US" altLang="zh-CN" dirty="0"/>
              <a:t>12345</a:t>
            </a:r>
            <a:endParaRPr lang="zh-CN" altLang="en-US" dirty="0"/>
          </a:p>
          <a:p>
            <a:pPr lvl="1"/>
            <a:r>
              <a:rPr lang="zh-CN" altLang="en-US" dirty="0"/>
              <a:t>第二级文本内容</a:t>
            </a:r>
          </a:p>
          <a:p>
            <a:pPr lvl="2"/>
            <a:r>
              <a:rPr lang="zh-CN" altLang="en-US" dirty="0"/>
              <a:t>第三级文本内容</a:t>
            </a:r>
          </a:p>
        </p:txBody>
      </p:sp>
      <p:sp>
        <p:nvSpPr>
          <p:cNvPr id="5" name="页脚占位符 4"/>
          <p:cNvSpPr>
            <a:spLocks noGrp="1"/>
          </p:cNvSpPr>
          <p:nvPr>
            <p:ph type="ftr" sz="quarter" idx="3"/>
          </p:nvPr>
        </p:nvSpPr>
        <p:spPr>
          <a:xfrm>
            <a:off x="630382" y="6020949"/>
            <a:ext cx="6747163" cy="459228"/>
          </a:xfrm>
          <a:prstGeom prst="rect">
            <a:avLst/>
          </a:prstGeom>
        </p:spPr>
        <p:txBody>
          <a:bodyPr vert="horz" lIns="91440" tIns="45720" rIns="91440" bIns="45720" rtlCol="0" anchor="ctr"/>
          <a:lstStyle>
            <a:lvl1pPr algn="l">
              <a:defRPr sz="1400">
                <a:solidFill>
                  <a:schemeClr val="bg1"/>
                </a:solidFill>
                <a:latin typeface="华文楷体" panose="02010600040101010101" pitchFamily="2" charset="-122"/>
                <a:ea typeface="华文楷体" panose="02010600040101010101" pitchFamily="2" charset="-122"/>
              </a:defRPr>
            </a:lvl1pPr>
          </a:lstStyle>
          <a:p>
            <a:r>
              <a:rPr lang="zh-CN" altLang="en-US" dirty="0"/>
              <a:t>城市共享车一站式解决方案（</a:t>
            </a:r>
            <a:r>
              <a:rPr lang="en-US" altLang="zh-CN" dirty="0"/>
              <a:t>SJTU-Lib</a:t>
            </a:r>
            <a:r>
              <a:rPr lang="zh-CN" altLang="en-US" dirty="0"/>
              <a:t>）</a:t>
            </a:r>
          </a:p>
        </p:txBody>
      </p:sp>
      <p:sp>
        <p:nvSpPr>
          <p:cNvPr id="6" name="灯片编号占位符 5"/>
          <p:cNvSpPr>
            <a:spLocks noGrp="1"/>
          </p:cNvSpPr>
          <p:nvPr>
            <p:ph type="sldNum" sz="quarter" idx="4"/>
          </p:nvPr>
        </p:nvSpPr>
        <p:spPr>
          <a:xfrm>
            <a:off x="47335" y="6020949"/>
            <a:ext cx="583047" cy="459228"/>
          </a:xfrm>
          <a:prstGeom prst="rect">
            <a:avLst/>
          </a:prstGeom>
        </p:spPr>
        <p:txBody>
          <a:bodyPr vert="horz" lIns="91440" tIns="45720" rIns="91440" bIns="45720" rtlCol="0" anchor="ctr"/>
          <a:lstStyle>
            <a:lvl1pPr algn="l">
              <a:defRPr sz="1400">
                <a:solidFill>
                  <a:schemeClr val="bg1"/>
                </a:solidFill>
                <a:latin typeface="High Tower Text" panose="02040502050506030303" pitchFamily="18" charset="0"/>
              </a:defRPr>
            </a:lvl1pPr>
          </a:lstStyle>
          <a:p>
            <a:fld id="{DEA19E0E-33C5-407F-B9FB-31BDCF2C117F}" type="slidenum">
              <a:rPr lang="zh-CN" altLang="en-US" smtClean="0"/>
              <a:pPr/>
              <a:t>‹#›</a:t>
            </a:fld>
            <a:endParaRPr lang="zh-CN" altLang="en-US" dirty="0"/>
          </a:p>
        </p:txBody>
      </p:sp>
      <p:pic>
        <p:nvPicPr>
          <p:cNvPr id="7" name="图片 6"/>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0" y="288000"/>
            <a:ext cx="11520488" cy="424047"/>
          </a:xfrm>
          <a:prstGeom prst="rect">
            <a:avLst/>
          </a:prstGeom>
          <a:ln>
            <a:noFill/>
          </a:ln>
        </p:spPr>
      </p:pic>
      <p:sp>
        <p:nvSpPr>
          <p:cNvPr id="2" name="标题占位符 1"/>
          <p:cNvSpPr>
            <a:spLocks noGrp="1"/>
          </p:cNvSpPr>
          <p:nvPr>
            <p:ph type="title"/>
          </p:nvPr>
        </p:nvSpPr>
        <p:spPr>
          <a:xfrm>
            <a:off x="317494" y="143300"/>
            <a:ext cx="10885500" cy="568741"/>
          </a:xfrm>
          <a:prstGeom prst="rect">
            <a:avLst/>
          </a:prstGeom>
          <a:ln>
            <a:noFill/>
          </a:ln>
        </p:spPr>
        <p:txBody>
          <a:bodyPr vert="horz" lIns="0" tIns="0" rIns="0" bIns="0" rtlCol="0" anchor="b" anchorCtr="0">
            <a:noAutofit/>
          </a:bodyPr>
          <a:lstStyle/>
          <a:p>
            <a:r>
              <a:rPr lang="zh-CN" altLang="en-US" dirty="0"/>
              <a:t>页面标题</a:t>
            </a:r>
          </a:p>
        </p:txBody>
      </p:sp>
      <p:sp>
        <p:nvSpPr>
          <p:cNvPr id="8" name="日期占位符 7"/>
          <p:cNvSpPr>
            <a:spLocks noGrp="1"/>
          </p:cNvSpPr>
          <p:nvPr>
            <p:ph type="dt" sz="half" idx="2"/>
          </p:nvPr>
        </p:nvSpPr>
        <p:spPr>
          <a:xfrm>
            <a:off x="8693447" y="6193938"/>
            <a:ext cx="1015371" cy="221357"/>
          </a:xfrm>
          <a:prstGeom prst="rect">
            <a:avLst/>
          </a:prstGeom>
        </p:spPr>
        <p:txBody>
          <a:bodyPr vert="horz" lIns="91440" tIns="45720" rIns="91440" bIns="45720" rtlCol="0" anchor="ctr"/>
          <a:lstStyle>
            <a:lvl1pPr algn="r">
              <a:defRPr sz="1200">
                <a:solidFill>
                  <a:schemeClr val="accent3">
                    <a:lumMod val="20000"/>
                    <a:lumOff val="80000"/>
                  </a:schemeClr>
                </a:solidFill>
                <a:latin typeface="High Tower Text" panose="02040502050506030303" pitchFamily="18" charset="0"/>
              </a:defRPr>
            </a:lvl1pPr>
          </a:lstStyle>
          <a:p>
            <a:r>
              <a:rPr lang="en-US" altLang="zh-CN" dirty="0"/>
              <a:t>2018-10-29</a:t>
            </a:r>
            <a:endParaRPr lang="zh-CN" altLang="en-US" dirty="0"/>
          </a:p>
        </p:txBody>
      </p:sp>
      <p:cxnSp>
        <p:nvCxnSpPr>
          <p:cNvPr id="12" name="直接连接符 11"/>
          <p:cNvCxnSpPr/>
          <p:nvPr userDrawn="1"/>
        </p:nvCxnSpPr>
        <p:spPr>
          <a:xfrm>
            <a:off x="630382" y="5969927"/>
            <a:ext cx="0" cy="5102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0079586"/>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3" r:id="rId5"/>
    <p:sldLayoutId id="2147483714" r:id="rId6"/>
    <p:sldLayoutId id="214748372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347" rtl="0" eaLnBrk="1" latinLnBrk="0" hangingPunct="1">
        <a:lnSpc>
          <a:spcPct val="100000"/>
        </a:lnSpc>
        <a:spcBef>
          <a:spcPct val="0"/>
        </a:spcBef>
        <a:buNone/>
        <a:defRPr sz="3600" b="0" kern="1200">
          <a:solidFill>
            <a:schemeClr val="tx1"/>
          </a:solidFill>
          <a:latin typeface="Arial" panose="020B0604020202020204" pitchFamily="34" charset="0"/>
          <a:ea typeface="黑体" panose="02010609060101010101" pitchFamily="49" charset="-122"/>
          <a:cs typeface="Arial" panose="020B0604020202020204" pitchFamily="34" charset="0"/>
        </a:defRPr>
      </a:lvl1pPr>
    </p:titleStyle>
    <p:bodyStyle>
      <a:lvl1pPr marL="228587" indent="-228587" algn="l" defTabSz="914347" rtl="0" eaLnBrk="1" fontAlgn="ctr" latinLnBrk="0" hangingPunct="1">
        <a:lnSpc>
          <a:spcPct val="100000"/>
        </a:lnSpc>
        <a:spcBef>
          <a:spcPts val="300"/>
        </a:spcBef>
        <a:spcAft>
          <a:spcPts val="0"/>
        </a:spcAft>
        <a:buSzPct val="90000"/>
        <a:buFont typeface="Arial" panose="020B0604020202020204" pitchFamily="34" charset="0"/>
        <a:buChar char="•"/>
        <a:defRPr lang="zh-CN" altLang="en-US" sz="2400" b="0" kern="1200" dirty="0" smtClean="0">
          <a:solidFill>
            <a:schemeClr val="tx2"/>
          </a:solidFill>
          <a:latin typeface="Arial" panose="020B0604020202020204" pitchFamily="34" charset="0"/>
          <a:ea typeface="黑体" panose="02010609060101010101" pitchFamily="49" charset="-122"/>
          <a:cs typeface="Arial" panose="020B0604020202020204" pitchFamily="34" charset="0"/>
        </a:defRPr>
      </a:lvl1pPr>
      <a:lvl2pPr marL="361950" indent="-184150" algn="l" defTabSz="914347" rtl="0" eaLnBrk="1" latinLnBrk="0" hangingPunct="1">
        <a:lnSpc>
          <a:spcPct val="100000"/>
        </a:lnSpc>
        <a:spcBef>
          <a:spcPts val="300"/>
        </a:spcBef>
        <a:spcAft>
          <a:spcPts val="0"/>
        </a:spcAft>
        <a:buSzPct val="120000"/>
        <a:buFontTx/>
        <a:buBlip>
          <a:blip r:embed="rId12"/>
        </a:buBlip>
        <a:defRPr sz="2000" b="0" kern="1200">
          <a:solidFill>
            <a:schemeClr val="tx2"/>
          </a:solidFill>
          <a:latin typeface="Arial" panose="020B0604020202020204" pitchFamily="34" charset="0"/>
          <a:ea typeface="微软雅黑" panose="020B0503020204020204" pitchFamily="34" charset="-122"/>
          <a:cs typeface="Arial" panose="020B0604020202020204" pitchFamily="34" charset="0"/>
        </a:defRPr>
      </a:lvl2pPr>
      <a:lvl3pPr marL="627063" indent="-265113" algn="l" defTabSz="914347" rtl="0" eaLnBrk="1" latinLnBrk="0" hangingPunct="1">
        <a:lnSpc>
          <a:spcPct val="100000"/>
        </a:lnSpc>
        <a:spcBef>
          <a:spcPts val="300"/>
        </a:spcBef>
        <a:spcAft>
          <a:spcPts val="0"/>
        </a:spcAft>
        <a:buClr>
          <a:schemeClr val="tx1"/>
        </a:buClr>
        <a:buSzPct val="90000"/>
        <a:buFont typeface="Wingdings" panose="05000000000000000000" pitchFamily="2" charset="2"/>
        <a:buChar char="]"/>
        <a:defRPr sz="1799" b="0" kern="1200">
          <a:solidFill>
            <a:schemeClr val="tx2"/>
          </a:solidFill>
          <a:latin typeface="Arial" panose="020B0604020202020204" pitchFamily="34" charset="0"/>
          <a:ea typeface="微软雅黑" panose="020B0503020204020204" pitchFamily="34" charset="-122"/>
          <a:cs typeface="Arial" panose="020B0604020202020204" pitchFamily="34" charset="0"/>
        </a:defRPr>
      </a:lvl3pPr>
      <a:lvl4pPr marL="1600105"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4pPr>
      <a:lvl5pPr marL="2057278"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5pPr>
      <a:lvl6pPr marL="2514451"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79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69"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zh-CN"/>
      </a:defPPr>
      <a:lvl1pPr marL="0" algn="l" defTabSz="914347" rtl="0" eaLnBrk="1" latinLnBrk="0" hangingPunct="1">
        <a:defRPr sz="1799" kern="1200">
          <a:solidFill>
            <a:schemeClr val="tx1"/>
          </a:solidFill>
          <a:latin typeface="+mn-lt"/>
          <a:ea typeface="+mn-ea"/>
          <a:cs typeface="+mn-cs"/>
        </a:defRPr>
      </a:lvl1pPr>
      <a:lvl2pPr marL="457173" algn="l" defTabSz="914347" rtl="0" eaLnBrk="1" latinLnBrk="0" hangingPunct="1">
        <a:defRPr sz="1799" kern="1200">
          <a:solidFill>
            <a:schemeClr val="tx1"/>
          </a:solidFill>
          <a:latin typeface="+mn-lt"/>
          <a:ea typeface="+mn-ea"/>
          <a:cs typeface="+mn-cs"/>
        </a:defRPr>
      </a:lvl2pPr>
      <a:lvl3pPr marL="914347" algn="l" defTabSz="914347" rtl="0" eaLnBrk="1" latinLnBrk="0" hangingPunct="1">
        <a:defRPr sz="1799" kern="1200">
          <a:solidFill>
            <a:schemeClr val="tx1"/>
          </a:solidFill>
          <a:latin typeface="+mn-lt"/>
          <a:ea typeface="+mn-ea"/>
          <a:cs typeface="+mn-cs"/>
        </a:defRPr>
      </a:lvl3pPr>
      <a:lvl4pPr marL="1371519" algn="l" defTabSz="914347" rtl="0" eaLnBrk="1" latinLnBrk="0" hangingPunct="1">
        <a:defRPr sz="1799" kern="1200">
          <a:solidFill>
            <a:schemeClr val="tx1"/>
          </a:solidFill>
          <a:latin typeface="+mn-lt"/>
          <a:ea typeface="+mn-ea"/>
          <a:cs typeface="+mn-cs"/>
        </a:defRPr>
      </a:lvl4pPr>
      <a:lvl5pPr marL="1828691" algn="l" defTabSz="914347" rtl="0" eaLnBrk="1" latinLnBrk="0" hangingPunct="1">
        <a:defRPr sz="1799" kern="1200">
          <a:solidFill>
            <a:schemeClr val="tx1"/>
          </a:solidFill>
          <a:latin typeface="+mn-lt"/>
          <a:ea typeface="+mn-ea"/>
          <a:cs typeface="+mn-cs"/>
        </a:defRPr>
      </a:lvl5pPr>
      <a:lvl6pPr marL="2285865" algn="l" defTabSz="914347" rtl="0" eaLnBrk="1" latinLnBrk="0" hangingPunct="1">
        <a:defRPr sz="1799" kern="1200">
          <a:solidFill>
            <a:schemeClr val="tx1"/>
          </a:solidFill>
          <a:latin typeface="+mn-lt"/>
          <a:ea typeface="+mn-ea"/>
          <a:cs typeface="+mn-cs"/>
        </a:defRPr>
      </a:lvl6pPr>
      <a:lvl7pPr marL="2743036" algn="l" defTabSz="914347" rtl="0" eaLnBrk="1" latinLnBrk="0" hangingPunct="1">
        <a:defRPr sz="1799" kern="1200">
          <a:solidFill>
            <a:schemeClr val="tx1"/>
          </a:solidFill>
          <a:latin typeface="+mn-lt"/>
          <a:ea typeface="+mn-ea"/>
          <a:cs typeface="+mn-cs"/>
        </a:defRPr>
      </a:lvl7pPr>
      <a:lvl8pPr marL="3200210" algn="l" defTabSz="914347" rtl="0" eaLnBrk="1" latinLnBrk="0" hangingPunct="1">
        <a:defRPr sz="1799" kern="1200">
          <a:solidFill>
            <a:schemeClr val="tx1"/>
          </a:solidFill>
          <a:latin typeface="+mn-lt"/>
          <a:ea typeface="+mn-ea"/>
          <a:cs typeface="+mn-cs"/>
        </a:defRPr>
      </a:lvl8pPr>
      <a:lvl9pPr marL="3657383" algn="l" defTabSz="914347"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12" userDrawn="1">
          <p15:clr>
            <a:srgbClr val="F26B43"/>
          </p15:clr>
        </p15:guide>
        <p15:guide id="2" orient="horz" pos="2042" userDrawn="1">
          <p15:clr>
            <a:srgbClr val="F26B43"/>
          </p15:clr>
        </p15:guide>
        <p15:guide id="3" orient="horz" pos="713" userDrawn="1">
          <p15:clr>
            <a:srgbClr val="F26B43"/>
          </p15:clr>
        </p15:guide>
        <p15:guide id="4" orient="horz" pos="567" userDrawn="1">
          <p15:clr>
            <a:srgbClr val="F26B43"/>
          </p15:clr>
        </p15:guide>
        <p15:guide id="5" pos="3629" userDrawn="1">
          <p15:clr>
            <a:srgbClr val="F26B43"/>
          </p15:clr>
        </p15:guide>
        <p15:guide id="6" pos="199" userDrawn="1">
          <p15:clr>
            <a:srgbClr val="F26B43"/>
          </p15:clr>
        </p15:guide>
        <p15:guide id="7" pos="7058" userDrawn="1">
          <p15:clr>
            <a:srgbClr val="F26B43"/>
          </p15:clr>
        </p15:guide>
        <p15:guide id="8" orient="horz" pos="375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32.wmf"/><Relationship Id="rId18" Type="http://schemas.openxmlformats.org/officeDocument/2006/relationships/oleObject" Target="../embeddings/oleObject14.bin"/><Relationship Id="rId26" Type="http://schemas.openxmlformats.org/officeDocument/2006/relationships/oleObject" Target="../embeddings/oleObject17.bin"/><Relationship Id="rId3" Type="http://schemas.openxmlformats.org/officeDocument/2006/relationships/notesSlide" Target="../notesSlides/notesSlide8.xml"/><Relationship Id="rId21" Type="http://schemas.openxmlformats.org/officeDocument/2006/relationships/image" Target="../media/image4.jpg"/><Relationship Id="rId7" Type="http://schemas.openxmlformats.org/officeDocument/2006/relationships/image" Target="../media/image29.wmf"/><Relationship Id="rId12" Type="http://schemas.openxmlformats.org/officeDocument/2006/relationships/oleObject" Target="../embeddings/oleObject11.bin"/><Relationship Id="rId17" Type="http://schemas.openxmlformats.org/officeDocument/2006/relationships/image" Target="../media/image34.wmf"/><Relationship Id="rId25" Type="http://schemas.openxmlformats.org/officeDocument/2006/relationships/image" Target="../media/image37.wmf"/><Relationship Id="rId2" Type="http://schemas.openxmlformats.org/officeDocument/2006/relationships/slideLayout" Target="../slideLayouts/slideLayout3.xml"/><Relationship Id="rId16" Type="http://schemas.openxmlformats.org/officeDocument/2006/relationships/oleObject" Target="../embeddings/oleObject13.bin"/><Relationship Id="rId20" Type="http://schemas.openxmlformats.org/officeDocument/2006/relationships/image" Target="../media/image2.png"/><Relationship Id="rId29" Type="http://schemas.openxmlformats.org/officeDocument/2006/relationships/image" Target="../media/image40.png"/><Relationship Id="rId1" Type="http://schemas.openxmlformats.org/officeDocument/2006/relationships/vmlDrawing" Target="../drawings/vmlDrawing3.vml"/><Relationship Id="rId6" Type="http://schemas.openxmlformats.org/officeDocument/2006/relationships/oleObject" Target="../embeddings/oleObject8.bin"/><Relationship Id="rId11" Type="http://schemas.openxmlformats.org/officeDocument/2006/relationships/image" Target="../media/image31.wmf"/><Relationship Id="rId24" Type="http://schemas.openxmlformats.org/officeDocument/2006/relationships/oleObject" Target="../embeddings/oleObject16.bin"/><Relationship Id="rId32" Type="http://schemas.openxmlformats.org/officeDocument/2006/relationships/image" Target="../media/image43.png"/><Relationship Id="rId5" Type="http://schemas.openxmlformats.org/officeDocument/2006/relationships/image" Target="../media/image28.wmf"/><Relationship Id="rId15" Type="http://schemas.openxmlformats.org/officeDocument/2006/relationships/image" Target="../media/image33.wmf"/><Relationship Id="rId23" Type="http://schemas.openxmlformats.org/officeDocument/2006/relationships/image" Target="../media/image36.wmf"/><Relationship Id="rId28" Type="http://schemas.openxmlformats.org/officeDocument/2006/relationships/image" Target="../media/image39.png"/><Relationship Id="rId10" Type="http://schemas.openxmlformats.org/officeDocument/2006/relationships/oleObject" Target="../embeddings/oleObject10.bin"/><Relationship Id="rId19" Type="http://schemas.openxmlformats.org/officeDocument/2006/relationships/image" Target="../media/image35.wmf"/><Relationship Id="rId31" Type="http://schemas.openxmlformats.org/officeDocument/2006/relationships/image" Target="../media/image42.png"/><Relationship Id="rId4" Type="http://schemas.openxmlformats.org/officeDocument/2006/relationships/oleObject" Target="../embeddings/oleObject7.bin"/><Relationship Id="rId9" Type="http://schemas.openxmlformats.org/officeDocument/2006/relationships/image" Target="../media/image30.wmf"/><Relationship Id="rId14" Type="http://schemas.openxmlformats.org/officeDocument/2006/relationships/oleObject" Target="../embeddings/oleObject12.bin"/><Relationship Id="rId22" Type="http://schemas.openxmlformats.org/officeDocument/2006/relationships/oleObject" Target="../embeddings/oleObject15.bin"/><Relationship Id="rId27" Type="http://schemas.openxmlformats.org/officeDocument/2006/relationships/image" Target="../media/image38.wmf"/><Relationship Id="rId30"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40.wmf"/><Relationship Id="rId13" Type="http://schemas.openxmlformats.org/officeDocument/2006/relationships/oleObject" Target="../embeddings/oleObject22.bin"/><Relationship Id="rId3" Type="http://schemas.openxmlformats.org/officeDocument/2006/relationships/notesSlide" Target="../notesSlides/notesSlide9.xml"/><Relationship Id="rId7" Type="http://schemas.openxmlformats.org/officeDocument/2006/relationships/oleObject" Target="../embeddings/oleObject19.bin"/><Relationship Id="rId12" Type="http://schemas.openxmlformats.org/officeDocument/2006/relationships/image" Target="../media/image42.wmf"/><Relationship Id="rId2" Type="http://schemas.openxmlformats.org/officeDocument/2006/relationships/slideLayout" Target="../slideLayouts/slideLayout3.xml"/><Relationship Id="rId16" Type="http://schemas.openxmlformats.org/officeDocument/2006/relationships/image" Target="../media/image44.wmf"/><Relationship Id="rId1" Type="http://schemas.openxmlformats.org/officeDocument/2006/relationships/vmlDrawing" Target="../drawings/vmlDrawing4.vml"/><Relationship Id="rId6" Type="http://schemas.openxmlformats.org/officeDocument/2006/relationships/image" Target="../media/image39.wmf"/><Relationship Id="rId11" Type="http://schemas.openxmlformats.org/officeDocument/2006/relationships/oleObject" Target="../embeddings/oleObject21.bin"/><Relationship Id="rId5" Type="http://schemas.openxmlformats.org/officeDocument/2006/relationships/oleObject" Target="../embeddings/oleObject18.bin"/><Relationship Id="rId15" Type="http://schemas.openxmlformats.org/officeDocument/2006/relationships/oleObject" Target="../embeddings/oleObject23.bin"/><Relationship Id="rId10" Type="http://schemas.openxmlformats.org/officeDocument/2006/relationships/image" Target="../media/image41.wmf"/><Relationship Id="rId4" Type="http://schemas.openxmlformats.org/officeDocument/2006/relationships/image" Target="../media/image45.png"/><Relationship Id="rId9" Type="http://schemas.openxmlformats.org/officeDocument/2006/relationships/oleObject" Target="../embeddings/oleObject20.bin"/><Relationship Id="rId14" Type="http://schemas.openxmlformats.org/officeDocument/2006/relationships/image" Target="../media/image43.wmf"/></Relationships>
</file>

<file path=ppt/slides/_rels/slide12.xml.rels><?xml version="1.0" encoding="UTF-8" standalone="yes"?>
<Relationships xmlns="http://schemas.openxmlformats.org/package/2006/relationships"><Relationship Id="rId8" Type="http://schemas.openxmlformats.org/officeDocument/2006/relationships/image" Target="../media/image46.wmf"/><Relationship Id="rId13" Type="http://schemas.openxmlformats.org/officeDocument/2006/relationships/image" Target="../media/image47.wmf"/><Relationship Id="rId18" Type="http://schemas.openxmlformats.org/officeDocument/2006/relationships/image" Target="../media/image48.wmf"/><Relationship Id="rId26" Type="http://schemas.openxmlformats.org/officeDocument/2006/relationships/image" Target="../media/image60.png"/><Relationship Id="rId3" Type="http://schemas.openxmlformats.org/officeDocument/2006/relationships/notesSlide" Target="../notesSlides/notesSlide10.xml"/><Relationship Id="rId21" Type="http://schemas.openxmlformats.org/officeDocument/2006/relationships/oleObject" Target="../embeddings/oleObject270.bin"/><Relationship Id="rId7" Type="http://schemas.openxmlformats.org/officeDocument/2006/relationships/oleObject" Target="../embeddings/oleObject24.bin"/><Relationship Id="rId12" Type="http://schemas.openxmlformats.org/officeDocument/2006/relationships/oleObject" Target="../embeddings/oleObject250.bin"/><Relationship Id="rId17" Type="http://schemas.openxmlformats.org/officeDocument/2006/relationships/oleObject" Target="../embeddings/oleObject260.bin"/><Relationship Id="rId25" Type="http://schemas.openxmlformats.org/officeDocument/2006/relationships/image" Target="../media/image50.wmf"/><Relationship Id="rId2" Type="http://schemas.openxmlformats.org/officeDocument/2006/relationships/slideLayout" Target="../slideLayouts/slideLayout3.xml"/><Relationship Id="rId16" Type="http://schemas.openxmlformats.org/officeDocument/2006/relationships/image" Target="../media/image48.wmf"/><Relationship Id="rId20" Type="http://schemas.openxmlformats.org/officeDocument/2006/relationships/image" Target="../media/image49.wmf"/><Relationship Id="rId1" Type="http://schemas.openxmlformats.org/officeDocument/2006/relationships/vmlDrawing" Target="../drawings/vmlDrawing5.vml"/><Relationship Id="rId6" Type="http://schemas.openxmlformats.org/officeDocument/2006/relationships/image" Target="../media/image4.jpg"/><Relationship Id="rId11" Type="http://schemas.openxmlformats.org/officeDocument/2006/relationships/image" Target="../media/image47.wmf"/><Relationship Id="rId24" Type="http://schemas.openxmlformats.org/officeDocument/2006/relationships/oleObject" Target="../embeddings/oleObject28.bin"/><Relationship Id="rId5" Type="http://schemas.openxmlformats.org/officeDocument/2006/relationships/image" Target="../media/image2.png"/><Relationship Id="rId15" Type="http://schemas.openxmlformats.org/officeDocument/2006/relationships/oleObject" Target="../embeddings/oleObject26.bin"/><Relationship Id="rId23" Type="http://schemas.openxmlformats.org/officeDocument/2006/relationships/image" Target="../media/image59.png"/><Relationship Id="rId10" Type="http://schemas.openxmlformats.org/officeDocument/2006/relationships/oleObject" Target="../embeddings/oleObject25.bin"/><Relationship Id="rId19" Type="http://schemas.openxmlformats.org/officeDocument/2006/relationships/oleObject" Target="../embeddings/oleObject27.bin"/><Relationship Id="rId4" Type="http://schemas.openxmlformats.org/officeDocument/2006/relationships/image" Target="../media/image51.png"/><Relationship Id="rId9" Type="http://schemas.openxmlformats.org/officeDocument/2006/relationships/image" Target="../media/image57.png"/><Relationship Id="rId14" Type="http://schemas.openxmlformats.org/officeDocument/2006/relationships/image" Target="../media/image58.png"/><Relationship Id="rId22" Type="http://schemas.openxmlformats.org/officeDocument/2006/relationships/image" Target="../media/image49.wmf"/></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4.jp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4.jpg"/></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31.bin"/><Relationship Id="rId13" Type="http://schemas.openxmlformats.org/officeDocument/2006/relationships/image" Target="../media/image60.wmf"/><Relationship Id="rId18" Type="http://schemas.openxmlformats.org/officeDocument/2006/relationships/oleObject" Target="../embeddings/oleObject35.bin"/><Relationship Id="rId3" Type="http://schemas.openxmlformats.org/officeDocument/2006/relationships/notesSlide" Target="../notesSlides/notesSlide13.xml"/><Relationship Id="rId21" Type="http://schemas.openxmlformats.org/officeDocument/2006/relationships/image" Target="../media/image63.wmf"/><Relationship Id="rId7" Type="http://schemas.openxmlformats.org/officeDocument/2006/relationships/image" Target="../media/image57.wmf"/><Relationship Id="rId12" Type="http://schemas.openxmlformats.org/officeDocument/2006/relationships/oleObject" Target="../embeddings/oleObject33.bin"/><Relationship Id="rId17" Type="http://schemas.openxmlformats.org/officeDocument/2006/relationships/image" Target="../media/image61.wmf"/><Relationship Id="rId2" Type="http://schemas.openxmlformats.org/officeDocument/2006/relationships/slideLayout" Target="../slideLayouts/slideLayout3.xml"/><Relationship Id="rId16" Type="http://schemas.openxmlformats.org/officeDocument/2006/relationships/oleObject" Target="../embeddings/oleObject34.bin"/><Relationship Id="rId20" Type="http://schemas.openxmlformats.org/officeDocument/2006/relationships/oleObject" Target="../embeddings/oleObject36.bin"/><Relationship Id="rId1" Type="http://schemas.openxmlformats.org/officeDocument/2006/relationships/vmlDrawing" Target="../drawings/vmlDrawing6.vml"/><Relationship Id="rId6" Type="http://schemas.openxmlformats.org/officeDocument/2006/relationships/oleObject" Target="../embeddings/oleObject30.bin"/><Relationship Id="rId11" Type="http://schemas.openxmlformats.org/officeDocument/2006/relationships/image" Target="../media/image59.wmf"/><Relationship Id="rId5" Type="http://schemas.openxmlformats.org/officeDocument/2006/relationships/image" Target="../media/image56.wmf"/><Relationship Id="rId15" Type="http://schemas.openxmlformats.org/officeDocument/2006/relationships/image" Target="../media/image4.jpg"/><Relationship Id="rId10" Type="http://schemas.openxmlformats.org/officeDocument/2006/relationships/oleObject" Target="../embeddings/oleObject32.bin"/><Relationship Id="rId19" Type="http://schemas.openxmlformats.org/officeDocument/2006/relationships/image" Target="../media/image62.wmf"/><Relationship Id="rId4" Type="http://schemas.openxmlformats.org/officeDocument/2006/relationships/oleObject" Target="../embeddings/oleObject29.bin"/><Relationship Id="rId9" Type="http://schemas.openxmlformats.org/officeDocument/2006/relationships/image" Target="../media/image58.wmf"/><Relationship Id="rId1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4.png"/><Relationship Id="rId1" Type="http://schemas.openxmlformats.org/officeDocument/2006/relationships/slideLayout" Target="../slideLayouts/slideLayout3.xml"/><Relationship Id="rId4" Type="http://schemas.openxmlformats.org/officeDocument/2006/relationships/image" Target="../media/image4.jpg"/></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68.pn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73.pn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microsoft.com/office/2007/relationships/hdphoto" Target="../media/hdphoto1.wdp"/></Relationships>
</file>

<file path=ppt/slides/_rels/slide20.xml.rels><?xml version="1.0" encoding="UTF-8" standalone="yes"?>
<Relationships xmlns="http://schemas.openxmlformats.org/package/2006/relationships"><Relationship Id="rId8" Type="http://schemas.openxmlformats.org/officeDocument/2006/relationships/image" Target="../media/image76.wmf"/><Relationship Id="rId3" Type="http://schemas.openxmlformats.org/officeDocument/2006/relationships/oleObject" Target="../embeddings/oleObject37.bin"/><Relationship Id="rId7" Type="http://schemas.openxmlformats.org/officeDocument/2006/relationships/oleObject" Target="../embeddings/oleObject39.bin"/><Relationship Id="rId2" Type="http://schemas.openxmlformats.org/officeDocument/2006/relationships/slideLayout" Target="../slideLayouts/slideLayout3.xml"/><Relationship Id="rId1" Type="http://schemas.openxmlformats.org/officeDocument/2006/relationships/vmlDrawing" Target="../drawings/vmlDrawing7.vml"/><Relationship Id="rId6" Type="http://schemas.openxmlformats.org/officeDocument/2006/relationships/image" Target="../media/image75.wmf"/><Relationship Id="rId5" Type="http://schemas.openxmlformats.org/officeDocument/2006/relationships/oleObject" Target="../embeddings/oleObject38.bin"/><Relationship Id="rId4" Type="http://schemas.openxmlformats.org/officeDocument/2006/relationships/image" Target="../media/image74.wmf"/></Relationships>
</file>

<file path=ppt/slides/_rels/slide21.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2.png"/><Relationship Id="rId3" Type="http://schemas.openxmlformats.org/officeDocument/2006/relationships/notesSlide" Target="../notesSlides/notesSlide14.xml"/><Relationship Id="rId7" Type="http://schemas.openxmlformats.org/officeDocument/2006/relationships/image" Target="../media/image4.jpg"/><Relationship Id="rId12" Type="http://schemas.openxmlformats.org/officeDocument/2006/relationships/image" Target="../media/image81.png"/><Relationship Id="rId2" Type="http://schemas.openxmlformats.org/officeDocument/2006/relationships/slideLayout" Target="../slideLayouts/slideLayout3.xml"/><Relationship Id="rId1" Type="http://schemas.openxmlformats.org/officeDocument/2006/relationships/vmlDrawing" Target="../drawings/vmlDrawing8.vml"/><Relationship Id="rId6" Type="http://schemas.openxmlformats.org/officeDocument/2006/relationships/image" Target="../media/image2.png"/><Relationship Id="rId11" Type="http://schemas.openxmlformats.org/officeDocument/2006/relationships/image" Target="../media/image50.wmf"/><Relationship Id="rId5" Type="http://schemas.openxmlformats.org/officeDocument/2006/relationships/image" Target="../media/image78.png"/><Relationship Id="rId10" Type="http://schemas.openxmlformats.org/officeDocument/2006/relationships/oleObject" Target="../embeddings/oleObject40.bin"/><Relationship Id="rId4" Type="http://schemas.openxmlformats.org/officeDocument/2006/relationships/image" Target="../media/image77.png"/><Relationship Id="rId9" Type="http://schemas.openxmlformats.org/officeDocument/2006/relationships/image" Target="../media/image80.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5.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4.jpg"/></Relationships>
</file>

<file path=ppt/slides/_rels/slide2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2.png"/><Relationship Id="rId7" Type="http://schemas.openxmlformats.org/officeDocument/2006/relationships/image" Target="../media/image88.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4.jpg"/></Relationships>
</file>

<file path=ppt/slides/_rels/slide2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4.jpg"/><Relationship Id="rId5" Type="http://schemas.openxmlformats.org/officeDocument/2006/relationships/image" Target="../media/image2.png"/><Relationship Id="rId4" Type="http://schemas.openxmlformats.org/officeDocument/2006/relationships/image" Target="../media/image9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93.wmf"/><Relationship Id="rId13" Type="http://schemas.openxmlformats.org/officeDocument/2006/relationships/oleObject" Target="../embeddings/oleObject44.bin"/><Relationship Id="rId3" Type="http://schemas.openxmlformats.org/officeDocument/2006/relationships/image" Target="../media/image96.png"/><Relationship Id="rId7" Type="http://schemas.openxmlformats.org/officeDocument/2006/relationships/oleObject" Target="../embeddings/oleObject42.bin"/><Relationship Id="rId12" Type="http://schemas.openxmlformats.org/officeDocument/2006/relationships/image" Target="../media/image94.wmf"/><Relationship Id="rId2" Type="http://schemas.openxmlformats.org/officeDocument/2006/relationships/slideLayout" Target="../slideLayouts/slideLayout3.xml"/><Relationship Id="rId1" Type="http://schemas.openxmlformats.org/officeDocument/2006/relationships/vmlDrawing" Target="../drawings/vmlDrawing9.vml"/><Relationship Id="rId6" Type="http://schemas.openxmlformats.org/officeDocument/2006/relationships/image" Target="../media/image92.wmf"/><Relationship Id="rId11" Type="http://schemas.openxmlformats.org/officeDocument/2006/relationships/oleObject" Target="../embeddings/oleObject43.bin"/><Relationship Id="rId5" Type="http://schemas.openxmlformats.org/officeDocument/2006/relationships/oleObject" Target="../embeddings/oleObject41.bin"/><Relationship Id="rId10" Type="http://schemas.openxmlformats.org/officeDocument/2006/relationships/image" Target="../media/image4.jpg"/><Relationship Id="rId4" Type="http://schemas.openxmlformats.org/officeDocument/2006/relationships/image" Target="../media/image97.png"/><Relationship Id="rId9" Type="http://schemas.openxmlformats.org/officeDocument/2006/relationships/image" Target="../media/image2.png"/><Relationship Id="rId14" Type="http://schemas.openxmlformats.org/officeDocument/2006/relationships/image" Target="../media/image95.wmf"/></Relationships>
</file>

<file path=ppt/slides/_rels/slide27.xml.rels><?xml version="1.0" encoding="UTF-8" standalone="yes"?>
<Relationships xmlns="http://schemas.openxmlformats.org/package/2006/relationships"><Relationship Id="rId8" Type="http://schemas.openxmlformats.org/officeDocument/2006/relationships/image" Target="../media/image100.wmf"/><Relationship Id="rId13" Type="http://schemas.openxmlformats.org/officeDocument/2006/relationships/oleObject" Target="../embeddings/oleObject50.bin"/><Relationship Id="rId3" Type="http://schemas.openxmlformats.org/officeDocument/2006/relationships/oleObject" Target="../embeddings/oleObject45.bin"/><Relationship Id="rId7" Type="http://schemas.openxmlformats.org/officeDocument/2006/relationships/oleObject" Target="../embeddings/oleObject47.bin"/><Relationship Id="rId12" Type="http://schemas.openxmlformats.org/officeDocument/2006/relationships/image" Target="../media/image102.wmf"/><Relationship Id="rId2" Type="http://schemas.openxmlformats.org/officeDocument/2006/relationships/slideLayout" Target="../slideLayouts/slideLayout3.xml"/><Relationship Id="rId16" Type="http://schemas.openxmlformats.org/officeDocument/2006/relationships/image" Target="../media/image4.jpg"/><Relationship Id="rId1" Type="http://schemas.openxmlformats.org/officeDocument/2006/relationships/vmlDrawing" Target="../drawings/vmlDrawing10.vml"/><Relationship Id="rId6" Type="http://schemas.openxmlformats.org/officeDocument/2006/relationships/image" Target="../media/image99.wmf"/><Relationship Id="rId11" Type="http://schemas.openxmlformats.org/officeDocument/2006/relationships/oleObject" Target="../embeddings/oleObject49.bin"/><Relationship Id="rId5" Type="http://schemas.openxmlformats.org/officeDocument/2006/relationships/oleObject" Target="../embeddings/oleObject46.bin"/><Relationship Id="rId15" Type="http://schemas.openxmlformats.org/officeDocument/2006/relationships/image" Target="../media/image2.png"/><Relationship Id="rId10" Type="http://schemas.openxmlformats.org/officeDocument/2006/relationships/image" Target="../media/image101.wmf"/><Relationship Id="rId4" Type="http://schemas.openxmlformats.org/officeDocument/2006/relationships/image" Target="../media/image98.wmf"/><Relationship Id="rId9" Type="http://schemas.openxmlformats.org/officeDocument/2006/relationships/oleObject" Target="../embeddings/oleObject48.bin"/><Relationship Id="rId14" Type="http://schemas.openxmlformats.org/officeDocument/2006/relationships/image" Target="../media/image103.wmf"/></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19.xml"/><Relationship Id="rId13" Type="http://schemas.openxmlformats.org/officeDocument/2006/relationships/image" Target="../media/image106.png"/><Relationship Id="rId3" Type="http://schemas.microsoft.com/office/2007/relationships/media" Target="../media/media2.mp4"/><Relationship Id="rId7" Type="http://schemas.openxmlformats.org/officeDocument/2006/relationships/slideLayout" Target="../slideLayouts/slideLayout3.xml"/><Relationship Id="rId12" Type="http://schemas.openxmlformats.org/officeDocument/2006/relationships/image" Target="../media/image4.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2.png"/><Relationship Id="rId5" Type="http://schemas.microsoft.com/office/2007/relationships/media" Target="../media/media3.mp4"/><Relationship Id="rId15" Type="http://schemas.openxmlformats.org/officeDocument/2006/relationships/image" Target="../media/image108.png"/><Relationship Id="rId10" Type="http://schemas.openxmlformats.org/officeDocument/2006/relationships/image" Target="../media/image105.png"/><Relationship Id="rId4" Type="http://schemas.openxmlformats.org/officeDocument/2006/relationships/video" Target="../media/media2.mp4"/><Relationship Id="rId9" Type="http://schemas.openxmlformats.org/officeDocument/2006/relationships/image" Target="../media/image104.png"/><Relationship Id="rId14" Type="http://schemas.openxmlformats.org/officeDocument/2006/relationships/image" Target="../media/image107.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10.png"/><Relationship Id="rId4" Type="http://schemas.openxmlformats.org/officeDocument/2006/relationships/image" Target="../media/image10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14.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113.png"/><Relationship Id="rId5" Type="http://schemas.openxmlformats.org/officeDocument/2006/relationships/image" Target="../media/image112.png"/><Relationship Id="rId10" Type="http://schemas.openxmlformats.org/officeDocument/2006/relationships/image" Target="../media/image115.png"/><Relationship Id="rId4" Type="http://schemas.openxmlformats.org/officeDocument/2006/relationships/image" Target="../media/image111.png"/><Relationship Id="rId9" Type="http://schemas.openxmlformats.org/officeDocument/2006/relationships/image" Target="../media/image4.jpg"/></Relationships>
</file>

<file path=ppt/slides/_rels/slide3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3.xml"/><Relationship Id="rId5" Type="http://schemas.openxmlformats.org/officeDocument/2006/relationships/image" Target="../media/image119.png"/><Relationship Id="rId4" Type="http://schemas.openxmlformats.org/officeDocument/2006/relationships/image" Target="../media/image11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4.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4.wmf"/><Relationship Id="rId13" Type="http://schemas.openxmlformats.org/officeDocument/2006/relationships/image" Target="../media/image4.jpg"/><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2.png"/><Relationship Id="rId2" Type="http://schemas.openxmlformats.org/officeDocument/2006/relationships/slideLayout" Target="../slideLayouts/slideLayout3.xml"/><Relationship Id="rId16" Type="http://schemas.openxmlformats.org/officeDocument/2006/relationships/image" Target="../media/image16.wmf"/><Relationship Id="rId1" Type="http://schemas.openxmlformats.org/officeDocument/2006/relationships/vmlDrawing" Target="../drawings/vmlDrawing1.vml"/><Relationship Id="rId6" Type="http://schemas.openxmlformats.org/officeDocument/2006/relationships/image" Target="../media/image13.wmf"/><Relationship Id="rId11" Type="http://schemas.openxmlformats.org/officeDocument/2006/relationships/image" Target="../media/image17.png"/><Relationship Id="rId5" Type="http://schemas.openxmlformats.org/officeDocument/2006/relationships/oleObject" Target="../embeddings/oleObject2.bin"/><Relationship Id="rId15" Type="http://schemas.openxmlformats.org/officeDocument/2006/relationships/oleObject" Target="../embeddings/oleObject5.bin"/><Relationship Id="rId10" Type="http://schemas.openxmlformats.org/officeDocument/2006/relationships/image" Target="../media/image15.wmf"/><Relationship Id="rId4" Type="http://schemas.openxmlformats.org/officeDocument/2006/relationships/image" Target="../media/image12.wmf"/><Relationship Id="rId9" Type="http://schemas.openxmlformats.org/officeDocument/2006/relationships/oleObject" Target="../embeddings/oleObject4.bin"/><Relationship Id="rId1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2.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16.wmf"/><Relationship Id="rId11" Type="http://schemas.openxmlformats.org/officeDocument/2006/relationships/image" Target="../media/image23.png"/><Relationship Id="rId5" Type="http://schemas.openxmlformats.org/officeDocument/2006/relationships/oleObject" Target="../embeddings/oleObject6.bin"/><Relationship Id="rId10" Type="http://schemas.openxmlformats.org/officeDocument/2006/relationships/image" Target="../media/image22.png"/><Relationship Id="rId4" Type="http://schemas.openxmlformats.org/officeDocument/2006/relationships/image" Target="../media/image4.jpg"/><Relationship Id="rId9" Type="http://schemas.openxmlformats.org/officeDocument/2006/relationships/image" Target="../media/image21.png"/><Relationship Id="rId1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76106" y="5168894"/>
            <a:ext cx="2236510" cy="1210588"/>
          </a:xfrm>
          <a:prstGeom prst="rect">
            <a:avLst/>
          </a:prstGeom>
        </p:spPr>
        <p:txBody>
          <a:bodyPr wrap="none">
            <a:spAutoFit/>
          </a:bodyPr>
          <a:lstStyle/>
          <a:p>
            <a:pPr lvl="0" defTabSz="914400">
              <a:spcBef>
                <a:spcPts val="1000"/>
              </a:spcBef>
            </a:pPr>
            <a:r>
              <a:rPr lang="zh-CN" altLang="en-US" sz="2000" dirty="0">
                <a:solidFill>
                  <a:schemeClr val="bg1"/>
                </a:solidFill>
                <a:latin typeface="华文新魏" panose="02010800040101010101" pitchFamily="2" charset="-122"/>
                <a:ea typeface="华文新魏" panose="02010800040101010101" pitchFamily="2" charset="-122"/>
              </a:rPr>
              <a:t>王佳</a:t>
            </a:r>
            <a:r>
              <a:rPr lang="zh-CN" altLang="en-US" sz="2000" dirty="0" smtClean="0">
                <a:solidFill>
                  <a:schemeClr val="bg1"/>
                </a:solidFill>
                <a:latin typeface="华文新魏" panose="02010800040101010101" pitchFamily="2" charset="-122"/>
                <a:ea typeface="华文新魏" panose="02010800040101010101" pitchFamily="2" charset="-122"/>
              </a:rPr>
              <a:t>琪</a:t>
            </a:r>
            <a:endParaRPr lang="en-US" altLang="zh-CN" sz="2000" dirty="0" smtClean="0">
              <a:solidFill>
                <a:schemeClr val="bg1"/>
              </a:solidFill>
              <a:latin typeface="华文新魏" panose="02010800040101010101" pitchFamily="2" charset="-122"/>
              <a:ea typeface="华文新魏" panose="02010800040101010101" pitchFamily="2" charset="-122"/>
            </a:endParaRPr>
          </a:p>
          <a:p>
            <a:pPr lvl="0" defTabSz="914400">
              <a:spcBef>
                <a:spcPts val="1000"/>
              </a:spcBef>
            </a:pPr>
            <a:r>
              <a:rPr lang="zh-CN" altLang="en-US" sz="2000" dirty="0" smtClean="0">
                <a:solidFill>
                  <a:schemeClr val="bg1"/>
                </a:solidFill>
                <a:latin typeface="华文新魏" panose="02010800040101010101" pitchFamily="2" charset="-122"/>
                <a:ea typeface="华文新魏" panose="02010800040101010101" pitchFamily="2" charset="-122"/>
              </a:rPr>
              <a:t>指导</a:t>
            </a:r>
            <a:r>
              <a:rPr lang="zh-CN" altLang="en-US" sz="2000" dirty="0">
                <a:solidFill>
                  <a:schemeClr val="bg1"/>
                </a:solidFill>
                <a:latin typeface="华文新魏" panose="02010800040101010101" pitchFamily="2" charset="-122"/>
                <a:ea typeface="华文新魏" panose="02010800040101010101" pitchFamily="2" charset="-122"/>
              </a:rPr>
              <a:t>老师</a:t>
            </a:r>
            <a:r>
              <a:rPr lang="zh-CN" altLang="en-US" sz="2000" dirty="0" smtClean="0">
                <a:solidFill>
                  <a:schemeClr val="bg1"/>
                </a:solidFill>
                <a:latin typeface="华文新魏" panose="02010800040101010101" pitchFamily="2" charset="-122"/>
                <a:ea typeface="华文新魏" panose="02010800040101010101" pitchFamily="2" charset="-122"/>
              </a:rPr>
              <a:t>：董广明</a:t>
            </a:r>
            <a:endParaRPr lang="en-US" altLang="zh-CN" sz="2000" dirty="0">
              <a:solidFill>
                <a:schemeClr val="bg1"/>
              </a:solidFill>
              <a:latin typeface="华文新魏" panose="02010800040101010101" pitchFamily="2" charset="-122"/>
              <a:ea typeface="华文新魏" panose="02010800040101010101" pitchFamily="2" charset="-122"/>
            </a:endParaRPr>
          </a:p>
          <a:p>
            <a:pPr lvl="0" defTabSz="914400">
              <a:spcBef>
                <a:spcPts val="1000"/>
              </a:spcBef>
            </a:pPr>
            <a:r>
              <a:rPr lang="en-US" altLang="zh-CN" sz="1600" dirty="0">
                <a:solidFill>
                  <a:schemeClr val="bg1"/>
                </a:solidFill>
                <a:latin typeface="华文新魏" panose="02010800040101010101" pitchFamily="2" charset="-122"/>
                <a:ea typeface="华文新魏" panose="02010800040101010101" pitchFamily="2" charset="-122"/>
              </a:rPr>
              <a:t>2018</a:t>
            </a:r>
            <a:r>
              <a:rPr lang="zh-CN" altLang="en-US" sz="1600" dirty="0">
                <a:solidFill>
                  <a:schemeClr val="bg1"/>
                </a:solidFill>
                <a:latin typeface="华文新魏" panose="02010800040101010101" pitchFamily="2" charset="-122"/>
                <a:ea typeface="华文新魏" panose="02010800040101010101" pitchFamily="2" charset="-122"/>
              </a:rPr>
              <a:t>年</a:t>
            </a:r>
            <a:r>
              <a:rPr lang="en-US" altLang="zh-CN" sz="1600" dirty="0" smtClean="0">
                <a:solidFill>
                  <a:schemeClr val="bg1"/>
                </a:solidFill>
                <a:latin typeface="华文新魏" panose="02010800040101010101" pitchFamily="2" charset="-122"/>
                <a:ea typeface="华文新魏" panose="02010800040101010101" pitchFamily="2" charset="-122"/>
              </a:rPr>
              <a:t>12</a:t>
            </a:r>
            <a:r>
              <a:rPr lang="zh-CN" altLang="en-US" sz="1600" dirty="0" smtClean="0">
                <a:solidFill>
                  <a:schemeClr val="bg1"/>
                </a:solidFill>
                <a:latin typeface="华文新魏" panose="02010800040101010101" pitchFamily="2" charset="-122"/>
                <a:ea typeface="华文新魏" panose="02010800040101010101" pitchFamily="2" charset="-122"/>
              </a:rPr>
              <a:t>月</a:t>
            </a:r>
            <a:r>
              <a:rPr lang="en-US" altLang="zh-CN" sz="1600" dirty="0" smtClean="0">
                <a:solidFill>
                  <a:schemeClr val="bg1"/>
                </a:solidFill>
                <a:latin typeface="华文新魏" panose="02010800040101010101" pitchFamily="2" charset="-122"/>
                <a:ea typeface="华文新魏" panose="02010800040101010101" pitchFamily="2" charset="-122"/>
              </a:rPr>
              <a:t>02</a:t>
            </a:r>
            <a:r>
              <a:rPr lang="zh-CN" altLang="en-US" sz="1600" dirty="0" smtClean="0">
                <a:solidFill>
                  <a:schemeClr val="bg1"/>
                </a:solidFill>
                <a:latin typeface="华文新魏" panose="02010800040101010101" pitchFamily="2" charset="-122"/>
                <a:ea typeface="华文新魏" panose="02010800040101010101" pitchFamily="2" charset="-122"/>
              </a:rPr>
              <a:t>日</a:t>
            </a:r>
            <a:endParaRPr lang="zh-CN" altLang="en-US" sz="1600" dirty="0">
              <a:solidFill>
                <a:schemeClr val="bg1"/>
              </a:solidFill>
              <a:latin typeface="华文新魏" panose="02010800040101010101" pitchFamily="2" charset="-122"/>
              <a:ea typeface="华文新魏" panose="02010800040101010101" pitchFamily="2" charset="-122"/>
            </a:endParaRPr>
          </a:p>
        </p:txBody>
      </p:sp>
      <p:sp>
        <p:nvSpPr>
          <p:cNvPr id="8" name="标题 2"/>
          <p:cNvSpPr>
            <a:spLocks noGrp="1"/>
          </p:cNvSpPr>
          <p:nvPr>
            <p:ph type="ctrTitle"/>
          </p:nvPr>
        </p:nvSpPr>
        <p:spPr>
          <a:xfrm>
            <a:off x="746918" y="3674049"/>
            <a:ext cx="9978375" cy="1494845"/>
          </a:xfrm>
        </p:spPr>
        <p:txBody>
          <a:bodyPr anchor="ctr">
            <a:normAutofit/>
          </a:bodyPr>
          <a:lstStyle/>
          <a:p>
            <a:pPr>
              <a:lnSpc>
                <a:spcPct val="90000"/>
              </a:lnSpc>
            </a:pPr>
            <a:r>
              <a:rPr lang="zh-CN" altLang="en-US" sz="5400" b="1" dirty="0">
                <a:solidFill>
                  <a:prstClr val="white"/>
                </a:solidFill>
                <a:effectLst>
                  <a:outerShdw blurRad="38100" dist="38100" dir="2700000" algn="tl">
                    <a:srgbClr val="000000">
                      <a:alpha val="43137"/>
                    </a:srgbClr>
                  </a:outerShdw>
                </a:effectLst>
                <a:latin typeface="陈继世-行楷简体" panose="02010601030101010101" pitchFamily="2" charset="-122"/>
                <a:ea typeface="陈继世-行楷简体" panose="02010601030101010101" pitchFamily="2" charset="-122"/>
                <a:cs typeface="+mj-cs"/>
              </a:rPr>
              <a:t>旋流</a:t>
            </a:r>
            <a:r>
              <a:rPr lang="zh-CN" altLang="en-US" sz="5400" b="1" dirty="0" smtClean="0">
                <a:solidFill>
                  <a:prstClr val="white"/>
                </a:solidFill>
                <a:effectLst>
                  <a:outerShdw blurRad="38100" dist="38100" dir="2700000" algn="tl">
                    <a:srgbClr val="000000">
                      <a:alpha val="43137"/>
                    </a:srgbClr>
                  </a:outerShdw>
                </a:effectLst>
                <a:latin typeface="陈继世-行楷简体" panose="02010601030101010101" pitchFamily="2" charset="-122"/>
                <a:ea typeface="陈继世-行楷简体" panose="02010601030101010101" pitchFamily="2" charset="-122"/>
                <a:cs typeface="+mj-cs"/>
              </a:rPr>
              <a:t>管道声模态与声类比</a:t>
            </a:r>
            <a:endParaRPr lang="zh-CN" altLang="en-US" sz="5400" b="1" dirty="0">
              <a:solidFill>
                <a:prstClr val="white"/>
              </a:solidFill>
              <a:effectLst>
                <a:outerShdw blurRad="38100" dist="38100" dir="2700000" algn="tl">
                  <a:srgbClr val="000000">
                    <a:alpha val="43137"/>
                  </a:srgbClr>
                </a:outerShdw>
              </a:effectLst>
              <a:latin typeface="陈继世-行楷简体" panose="02010601030101010101" pitchFamily="2" charset="-122"/>
              <a:ea typeface="陈继世-行楷简体" panose="02010601030101010101" pitchFamily="2" charset="-122"/>
              <a:cs typeface="+mj-cs"/>
            </a:endParaRPr>
          </a:p>
        </p:txBody>
      </p:sp>
    </p:spTree>
    <p:extLst>
      <p:ext uri="{BB962C8B-B14F-4D97-AF65-F5344CB8AC3E}">
        <p14:creationId xmlns:p14="http://schemas.microsoft.com/office/powerpoint/2010/main" val="2772859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a:t>
            </a:r>
            <a:r>
              <a:rPr lang="zh-CN" altLang="en-US" dirty="0" smtClean="0"/>
              <a:t>旋流</a:t>
            </a:r>
            <a:r>
              <a:rPr lang="zh-CN" altLang="en-US" dirty="0"/>
              <a:t>管道特征值求解</a:t>
            </a:r>
          </a:p>
        </p:txBody>
      </p:sp>
      <p:sp>
        <p:nvSpPr>
          <p:cNvPr id="6" name="灯片编号占位符 5"/>
          <p:cNvSpPr>
            <a:spLocks noGrp="1"/>
          </p:cNvSpPr>
          <p:nvPr>
            <p:ph type="sldNum" sz="quarter" idx="12"/>
          </p:nvPr>
        </p:nvSpPr>
        <p:spPr/>
        <p:txBody>
          <a:bodyPr/>
          <a:lstStyle/>
          <a:p>
            <a:fld id="{DEA19E0E-33C5-407F-B9FB-31BDCF2C117F}" type="slidenum">
              <a:rPr lang="zh-CN" altLang="en-US" smtClean="0"/>
              <a:pPr/>
              <a:t>10</a:t>
            </a:fld>
            <a:endParaRPr lang="zh-CN" altLang="en-US" dirty="0"/>
          </a:p>
        </p:txBody>
      </p:sp>
      <p:sp>
        <p:nvSpPr>
          <p:cNvPr id="4" name="矩形 3"/>
          <p:cNvSpPr/>
          <p:nvPr/>
        </p:nvSpPr>
        <p:spPr>
          <a:xfrm>
            <a:off x="338858" y="1484043"/>
            <a:ext cx="3539752" cy="400110"/>
          </a:xfrm>
          <a:prstGeom prst="rect">
            <a:avLst/>
          </a:prstGeom>
        </p:spPr>
        <p:txBody>
          <a:bodyPr wrap="none">
            <a:spAutoFit/>
          </a:bodyPr>
          <a:lstStyle/>
          <a:p>
            <a:pPr defTabSz="914347">
              <a:spcBef>
                <a:spcPct val="0"/>
              </a:spcBef>
            </a:pPr>
            <a:r>
              <a:rPr lang="zh-CN" altLang="en-US" sz="2000" b="1" dirty="0">
                <a:solidFill>
                  <a:srgbClr val="0000CC"/>
                </a:solidFill>
                <a:latin typeface="黑体" pitchFamily="49" charset="-122"/>
                <a:ea typeface="黑体" panose="02010609060101010101" pitchFamily="49" charset="-122"/>
                <a:cs typeface="Arial" panose="020B0604020202020204" pitchFamily="34" charset="0"/>
              </a:rPr>
              <a:t>扰动量形式的线性欧拉方程：</a:t>
            </a:r>
          </a:p>
        </p:txBody>
      </p:sp>
      <p:sp>
        <p:nvSpPr>
          <p:cNvPr id="18" name="Rectangle 10"/>
          <p:cNvSpPr>
            <a:spLocks noChangeArrowheads="1"/>
          </p:cNvSpPr>
          <p:nvPr/>
        </p:nvSpPr>
        <p:spPr bwMode="auto">
          <a:xfrm>
            <a:off x="1730843" y="4058366"/>
            <a:ext cx="115204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23" name="组合 22"/>
          <p:cNvGrpSpPr/>
          <p:nvPr/>
        </p:nvGrpSpPr>
        <p:grpSpPr>
          <a:xfrm>
            <a:off x="213489" y="1929488"/>
            <a:ext cx="3261944" cy="3039536"/>
            <a:chOff x="173847" y="1130451"/>
            <a:chExt cx="3261944" cy="3039536"/>
          </a:xfrm>
        </p:grpSpPr>
        <p:graphicFrame>
          <p:nvGraphicFramePr>
            <p:cNvPr id="9" name="对象 8"/>
            <p:cNvGraphicFramePr>
              <a:graphicFrameLocks noChangeAspect="1"/>
            </p:cNvGraphicFramePr>
            <p:nvPr>
              <p:extLst>
                <p:ext uri="{D42A27DB-BD31-4B8C-83A1-F6EECF244321}">
                  <p14:modId xmlns:p14="http://schemas.microsoft.com/office/powerpoint/2010/main" val="3905173101"/>
                </p:ext>
              </p:extLst>
            </p:nvPr>
          </p:nvGraphicFramePr>
          <p:xfrm>
            <a:off x="338858" y="1130451"/>
            <a:ext cx="3096933" cy="613497"/>
          </p:xfrm>
          <a:graphic>
            <a:graphicData uri="http://schemas.openxmlformats.org/presentationml/2006/ole">
              <mc:AlternateContent xmlns:mc="http://schemas.openxmlformats.org/markup-compatibility/2006">
                <mc:Choice xmlns:v="urn:schemas-microsoft-com:vml" Requires="v">
                  <p:oleObj spid="_x0000_s12486" name="Equation" r:id="rId4" imgW="2005729" imgH="393529" progId="Equation.DSMT4">
                    <p:embed/>
                  </p:oleObj>
                </mc:Choice>
                <mc:Fallback>
                  <p:oleObj name="Equation" r:id="rId4" imgW="2005729" imgH="393529"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858" y="1130451"/>
                          <a:ext cx="3096933" cy="613497"/>
                        </a:xfrm>
                        <a:prstGeom prst="rect">
                          <a:avLst/>
                        </a:prstGeom>
                        <a:noFill/>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3197054277"/>
                </p:ext>
              </p:extLst>
            </p:nvPr>
          </p:nvGraphicFramePr>
          <p:xfrm>
            <a:off x="324318" y="1755444"/>
            <a:ext cx="2359158" cy="569626"/>
          </p:xfrm>
          <a:graphic>
            <a:graphicData uri="http://schemas.openxmlformats.org/presentationml/2006/ole">
              <mc:AlternateContent xmlns:mc="http://schemas.openxmlformats.org/markup-compatibility/2006">
                <mc:Choice xmlns:v="urn:schemas-microsoft-com:vml" Requires="v">
                  <p:oleObj spid="_x0000_s12487" name="Equation" r:id="rId6" imgW="1485255" imgH="355446" progId="Equation.DSMT4">
                    <p:embed/>
                  </p:oleObj>
                </mc:Choice>
                <mc:Fallback>
                  <p:oleObj name="Equation" r:id="rId6" imgW="1485255" imgH="355446"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4318" y="1755444"/>
                          <a:ext cx="2359158" cy="569626"/>
                        </a:xfrm>
                        <a:prstGeom prst="rect">
                          <a:avLst/>
                        </a:prstGeom>
                        <a:noFill/>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3809281352"/>
                </p:ext>
              </p:extLst>
            </p:nvPr>
          </p:nvGraphicFramePr>
          <p:xfrm>
            <a:off x="324318" y="2370324"/>
            <a:ext cx="2611716" cy="516949"/>
          </p:xfrm>
          <a:graphic>
            <a:graphicData uri="http://schemas.openxmlformats.org/presentationml/2006/ole">
              <mc:AlternateContent xmlns:mc="http://schemas.openxmlformats.org/markup-compatibility/2006">
                <mc:Choice xmlns:v="urn:schemas-microsoft-com:vml" Requires="v">
                  <p:oleObj spid="_x0000_s12488" name="Equation" r:id="rId8" imgW="1841500" imgH="368300" progId="Equation.DSMT4">
                    <p:embed/>
                  </p:oleObj>
                </mc:Choice>
                <mc:Fallback>
                  <p:oleObj name="Equation" r:id="rId8" imgW="1841500" imgH="36830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4318" y="2370324"/>
                          <a:ext cx="2611716" cy="516949"/>
                        </a:xfrm>
                        <a:prstGeom prst="rect">
                          <a:avLst/>
                        </a:prstGeom>
                        <a:noFill/>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2740413831"/>
                </p:ext>
              </p:extLst>
            </p:nvPr>
          </p:nvGraphicFramePr>
          <p:xfrm>
            <a:off x="306191" y="2979676"/>
            <a:ext cx="2647970" cy="569701"/>
          </p:xfrm>
          <a:graphic>
            <a:graphicData uri="http://schemas.openxmlformats.org/presentationml/2006/ole">
              <mc:AlternateContent xmlns:mc="http://schemas.openxmlformats.org/markup-compatibility/2006">
                <mc:Choice xmlns:v="urn:schemas-microsoft-com:vml" Requires="v">
                  <p:oleObj spid="_x0000_s12489" name="Equation" r:id="rId10" imgW="1841500" imgH="393700" progId="Equation.DSMT4">
                    <p:embed/>
                  </p:oleObj>
                </mc:Choice>
                <mc:Fallback>
                  <p:oleObj name="Equation" r:id="rId10" imgW="1841500" imgH="393700" progId="Equation.DSMT4">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6191" y="2979676"/>
                          <a:ext cx="2647970" cy="569701"/>
                        </a:xfrm>
                        <a:prstGeom prst="rect">
                          <a:avLst/>
                        </a:prstGeom>
                        <a:noFill/>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4173550539"/>
                </p:ext>
              </p:extLst>
            </p:nvPr>
          </p:nvGraphicFramePr>
          <p:xfrm>
            <a:off x="306191" y="3586705"/>
            <a:ext cx="1424652" cy="583282"/>
          </p:xfrm>
          <a:graphic>
            <a:graphicData uri="http://schemas.openxmlformats.org/presentationml/2006/ole">
              <mc:AlternateContent xmlns:mc="http://schemas.openxmlformats.org/markup-compatibility/2006">
                <mc:Choice xmlns:v="urn:schemas-microsoft-com:vml" Requires="v">
                  <p:oleObj spid="_x0000_s12490" name="Equation" r:id="rId12" imgW="863225" imgH="355446" progId="Equation.DSMT4">
                    <p:embed/>
                  </p:oleObj>
                </mc:Choice>
                <mc:Fallback>
                  <p:oleObj name="Equation" r:id="rId12" imgW="863225" imgH="355446" progId="Equation.DSMT4">
                    <p:embed/>
                    <p:pic>
                      <p:nvPicPr>
                        <p:cNvPr id="0" name="Object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6191" y="3586705"/>
                          <a:ext cx="1424652" cy="583282"/>
                        </a:xfrm>
                        <a:prstGeom prst="rect">
                          <a:avLst/>
                        </a:prstGeom>
                        <a:noFill/>
                      </p:spPr>
                    </p:pic>
                  </p:oleObj>
                </mc:Fallback>
              </mc:AlternateContent>
            </a:graphicData>
          </a:graphic>
        </p:graphicFrame>
        <p:sp>
          <p:nvSpPr>
            <p:cNvPr id="20" name="左中括号 19"/>
            <p:cNvSpPr/>
            <p:nvPr/>
          </p:nvSpPr>
          <p:spPr>
            <a:xfrm>
              <a:off x="173847" y="1342663"/>
              <a:ext cx="132344" cy="2546431"/>
            </a:xfrm>
            <a:prstGeom prst="leftBracket">
              <a:avLst/>
            </a:prstGeom>
            <a:ln>
              <a:solidFill>
                <a:srgbClr val="03182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1" name="矩形 20"/>
          <p:cNvSpPr/>
          <p:nvPr/>
        </p:nvSpPr>
        <p:spPr>
          <a:xfrm>
            <a:off x="5845582" y="1491798"/>
            <a:ext cx="2452916" cy="400110"/>
          </a:xfrm>
          <a:prstGeom prst="rect">
            <a:avLst/>
          </a:prstGeom>
        </p:spPr>
        <p:txBody>
          <a:bodyPr wrap="none">
            <a:spAutoFit/>
          </a:bodyPr>
          <a:lstStyle/>
          <a:p>
            <a:pPr marL="457200" lvl="1" algn="just">
              <a:spcBef>
                <a:spcPts val="1200"/>
              </a:spcBef>
              <a:spcAft>
                <a:spcPts val="600"/>
              </a:spcAft>
              <a:tabLst>
                <a:tab pos="629920" algn="l"/>
              </a:tabLst>
            </a:pPr>
            <a:r>
              <a:rPr lang="zh-CN" altLang="zh-CN" sz="2000" b="1" kern="100" dirty="0">
                <a:latin typeface="Arial" panose="020B0604020202020204" pitchFamily="34" charset="0"/>
                <a:ea typeface="黑体" panose="02010609060101010101" pitchFamily="49" charset="-122"/>
                <a:cs typeface="Times New Roman" panose="02020603050405020304" pitchFamily="18" charset="0"/>
              </a:rPr>
              <a:t>波数域特征方程</a:t>
            </a:r>
            <a:endParaRPr lang="zh-CN" altLang="zh-CN" sz="2000" b="1" kern="100" dirty="0">
              <a:effectLst/>
              <a:latin typeface="Arial" panose="020B0604020202020204" pitchFamily="34" charset="0"/>
              <a:ea typeface="黑体" panose="02010609060101010101" pitchFamily="49" charset="-122"/>
              <a:cs typeface="Times New Roman" panose="02020603050405020304" pitchFamily="18" charset="0"/>
            </a:endParaRPr>
          </a:p>
        </p:txBody>
      </p:sp>
      <p:graphicFrame>
        <p:nvGraphicFramePr>
          <p:cNvPr id="27" name="对象 26"/>
          <p:cNvGraphicFramePr>
            <a:graphicFrameLocks noChangeAspect="1"/>
          </p:cNvGraphicFramePr>
          <p:nvPr>
            <p:extLst>
              <p:ext uri="{D42A27DB-BD31-4B8C-83A1-F6EECF244321}">
                <p14:modId xmlns:p14="http://schemas.microsoft.com/office/powerpoint/2010/main" val="219348364"/>
              </p:ext>
            </p:extLst>
          </p:nvPr>
        </p:nvGraphicFramePr>
        <p:xfrm>
          <a:off x="3638550" y="1909763"/>
          <a:ext cx="6869113" cy="2978150"/>
        </p:xfrm>
        <a:graphic>
          <a:graphicData uri="http://schemas.openxmlformats.org/presentationml/2006/ole">
            <mc:AlternateContent xmlns:mc="http://schemas.openxmlformats.org/markup-compatibility/2006">
              <mc:Choice xmlns:v="urn:schemas-microsoft-com:vml" Requires="v">
                <p:oleObj spid="_x0000_s12491" name="Equation" r:id="rId14" imgW="5270400" imgH="2070000" progId="Equation.DSMT4">
                  <p:embed/>
                </p:oleObj>
              </mc:Choice>
              <mc:Fallback>
                <p:oleObj name="Equation" r:id="rId14" imgW="5270400" imgH="2070000" progId="Equation.DSMT4">
                  <p:embed/>
                  <p:pic>
                    <p:nvPicPr>
                      <p:cNvPr id="0" name="Object 13"/>
                      <p:cNvPicPr>
                        <a:picLocks noChangeAspect="1" noChangeArrowheads="1"/>
                      </p:cNvPicPr>
                      <p:nvPr/>
                    </p:nvPicPr>
                    <p:blipFill>
                      <a:blip r:embed="rId15"/>
                      <a:srcRect/>
                      <a:stretch>
                        <a:fillRect/>
                      </a:stretch>
                    </p:blipFill>
                    <p:spPr bwMode="auto">
                      <a:xfrm>
                        <a:off x="3638550" y="1909763"/>
                        <a:ext cx="6869113" cy="2978150"/>
                      </a:xfrm>
                      <a:prstGeom prst="rect">
                        <a:avLst/>
                      </a:prstGeom>
                      <a:noFill/>
                    </p:spPr>
                  </p:pic>
                </p:oleObj>
              </mc:Fallback>
            </mc:AlternateContent>
          </a:graphicData>
        </a:graphic>
      </p:graphicFrame>
      <p:graphicFrame>
        <p:nvGraphicFramePr>
          <p:cNvPr id="29" name="对象 28"/>
          <p:cNvGraphicFramePr>
            <a:graphicFrameLocks noChangeAspect="1"/>
          </p:cNvGraphicFramePr>
          <p:nvPr>
            <p:extLst>
              <p:ext uri="{D42A27DB-BD31-4B8C-83A1-F6EECF244321}">
                <p14:modId xmlns:p14="http://schemas.microsoft.com/office/powerpoint/2010/main" val="499605127"/>
              </p:ext>
            </p:extLst>
          </p:nvPr>
        </p:nvGraphicFramePr>
        <p:xfrm>
          <a:off x="10585601" y="2128107"/>
          <a:ext cx="767309" cy="1463130"/>
        </p:xfrm>
        <a:graphic>
          <a:graphicData uri="http://schemas.openxmlformats.org/presentationml/2006/ole">
            <mc:AlternateContent xmlns:mc="http://schemas.openxmlformats.org/markup-compatibility/2006">
              <mc:Choice xmlns:v="urn:schemas-microsoft-com:vml" Requires="v">
                <p:oleObj spid="_x0000_s12492" name="Equation" r:id="rId16" imgW="508000" imgH="977900" progId="Equation.DSMT4">
                  <p:embed/>
                </p:oleObj>
              </mc:Choice>
              <mc:Fallback>
                <p:oleObj name="Equation" r:id="rId16" imgW="508000" imgH="977900" progId="Equation.DSMT4">
                  <p:embed/>
                  <p:pic>
                    <p:nvPicPr>
                      <p:cNvPr id="0" name="Object 1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585601" y="2128107"/>
                        <a:ext cx="767309" cy="1463130"/>
                      </a:xfrm>
                      <a:prstGeom prst="rect">
                        <a:avLst/>
                      </a:prstGeom>
                      <a:noFill/>
                    </p:spPr>
                  </p:pic>
                </p:oleObj>
              </mc:Fallback>
            </mc:AlternateContent>
          </a:graphicData>
        </a:graphic>
      </p:graphicFrame>
      <p:graphicFrame>
        <p:nvGraphicFramePr>
          <p:cNvPr id="45" name="对象 44"/>
          <p:cNvGraphicFramePr>
            <a:graphicFrameLocks noChangeAspect="1"/>
          </p:cNvGraphicFramePr>
          <p:nvPr>
            <p:extLst>
              <p:ext uri="{D42A27DB-BD31-4B8C-83A1-F6EECF244321}">
                <p14:modId xmlns:p14="http://schemas.microsoft.com/office/powerpoint/2010/main" val="235130870"/>
              </p:ext>
            </p:extLst>
          </p:nvPr>
        </p:nvGraphicFramePr>
        <p:xfrm>
          <a:off x="10535253" y="4083117"/>
          <a:ext cx="854970" cy="353606"/>
        </p:xfrm>
        <a:graphic>
          <a:graphicData uri="http://schemas.openxmlformats.org/presentationml/2006/ole">
            <mc:AlternateContent xmlns:mc="http://schemas.openxmlformats.org/markup-compatibility/2006">
              <mc:Choice xmlns:v="urn:schemas-microsoft-com:vml" Requires="v">
                <p:oleObj spid="_x0000_s12493" name="Equation" r:id="rId18" imgW="431640" imgH="164880" progId="Equation.DSMT4">
                  <p:embed/>
                </p:oleObj>
              </mc:Choice>
              <mc:Fallback>
                <p:oleObj name="Equation" r:id="rId18" imgW="431640" imgH="164880" progId="Equation.DSMT4">
                  <p:embed/>
                  <p:pic>
                    <p:nvPicPr>
                      <p:cNvPr id="0" name="Object 17"/>
                      <p:cNvPicPr>
                        <a:picLocks noChangeAspect="1" noChangeArrowheads="1"/>
                      </p:cNvPicPr>
                      <p:nvPr/>
                    </p:nvPicPr>
                    <p:blipFill>
                      <a:blip r:embed="rId19"/>
                      <a:srcRect/>
                      <a:stretch>
                        <a:fillRect/>
                      </a:stretch>
                    </p:blipFill>
                    <p:spPr bwMode="auto">
                      <a:xfrm>
                        <a:off x="10535253" y="4083117"/>
                        <a:ext cx="854970" cy="353606"/>
                      </a:xfrm>
                      <a:prstGeom prst="rect">
                        <a:avLst/>
                      </a:prstGeom>
                      <a:noFill/>
                    </p:spPr>
                  </p:pic>
                </p:oleObj>
              </mc:Fallback>
            </mc:AlternateContent>
          </a:graphicData>
        </a:graphic>
      </p:graphicFrame>
      <p:sp>
        <p:nvSpPr>
          <p:cNvPr id="46" name="内容占位符 2"/>
          <p:cNvSpPr txBox="1">
            <a:spLocks/>
          </p:cNvSpPr>
          <p:nvPr/>
        </p:nvSpPr>
        <p:spPr>
          <a:xfrm>
            <a:off x="10523678" y="4090038"/>
            <a:ext cx="854970" cy="346686"/>
          </a:xfrm>
          <a:prstGeom prst="rect">
            <a:avLst/>
          </a:prstGeom>
          <a:ln>
            <a:solidFill>
              <a:schemeClr val="tx1"/>
            </a:solidFill>
          </a:ln>
        </p:spPr>
        <p:txBody>
          <a:bodyPr vert="horz" lIns="90000" tIns="0" rIns="91440" bIns="0" rtlCol="0">
            <a:normAutofit lnSpcReduction="10000"/>
          </a:bodyPr>
          <a:lstStyle>
            <a:lvl1pPr marL="228587" indent="-228587" algn="l" defTabSz="914347" rtl="0" eaLnBrk="1" fontAlgn="ctr" latinLnBrk="0" hangingPunct="1">
              <a:lnSpc>
                <a:spcPct val="100000"/>
              </a:lnSpc>
              <a:spcBef>
                <a:spcPts val="300"/>
              </a:spcBef>
              <a:spcAft>
                <a:spcPts val="0"/>
              </a:spcAft>
              <a:buSzPct val="90000"/>
              <a:buFontTx/>
              <a:buBlip>
                <a:blip r:embed="rId20"/>
              </a:buBlip>
              <a:defRPr lang="zh-CN" altLang="en-US" sz="2800" b="0" kern="1200" baseline="0" dirty="0" smtClean="0">
                <a:solidFill>
                  <a:srgbClr val="002060"/>
                </a:solidFill>
                <a:latin typeface="Arial" panose="020B0604020202020204" pitchFamily="34" charset="0"/>
                <a:ea typeface="黑体" panose="02010609060101010101" pitchFamily="49" charset="-122"/>
                <a:cs typeface="Arial" panose="020B0604020202020204" pitchFamily="34" charset="0"/>
              </a:defRPr>
            </a:lvl1pPr>
            <a:lvl2pPr marL="361950" indent="-184150" algn="l" defTabSz="914347" rtl="0" eaLnBrk="1" latinLnBrk="0" hangingPunct="1">
              <a:lnSpc>
                <a:spcPct val="100000"/>
              </a:lnSpc>
              <a:spcBef>
                <a:spcPts val="300"/>
              </a:spcBef>
              <a:spcAft>
                <a:spcPts val="0"/>
              </a:spcAft>
              <a:buSzPct val="120000"/>
              <a:buFontTx/>
              <a:buBlip>
                <a:blip r:embed="rId21"/>
              </a:buBlip>
              <a:defRPr sz="2400" b="0" kern="1200" baseline="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defRPr>
            </a:lvl2pPr>
            <a:lvl3pPr marL="450850" indent="-184150" algn="l" defTabSz="914347" rtl="0" eaLnBrk="1" latinLnBrk="0" hangingPunct="1">
              <a:lnSpc>
                <a:spcPct val="100000"/>
              </a:lnSpc>
              <a:spcBef>
                <a:spcPts val="300"/>
              </a:spcBef>
              <a:spcAft>
                <a:spcPts val="0"/>
              </a:spcAft>
              <a:buClr>
                <a:schemeClr val="tx1"/>
              </a:buClr>
              <a:buSzPct val="90000"/>
              <a:buFont typeface="Wingdings" panose="05000000000000000000" pitchFamily="2" charset="2"/>
              <a:buChar char="]"/>
              <a:defRPr sz="1800" b="0" kern="1200" baseline="0">
                <a:solidFill>
                  <a:schemeClr val="accent4">
                    <a:lumMod val="50000"/>
                  </a:schemeClr>
                </a:solidFill>
                <a:latin typeface="Arial" panose="020B0604020202020204" pitchFamily="34" charset="0"/>
                <a:ea typeface="微软雅黑" panose="020B0503020204020204" pitchFamily="34" charset="-122"/>
                <a:cs typeface="Arial" panose="020B0604020202020204" pitchFamily="34" charset="0"/>
              </a:defRPr>
            </a:lvl3pPr>
            <a:lvl4pPr marL="1600105"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4pPr>
            <a:lvl5pPr marL="2057278"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5pPr>
            <a:lvl6pPr marL="2514451"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79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69"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spcBef>
                <a:spcPts val="600"/>
              </a:spcBef>
              <a:buNone/>
            </a:pPr>
            <a:endParaRPr lang="zh-CN" altLang="en-US" sz="2400" dirty="0"/>
          </a:p>
        </p:txBody>
      </p:sp>
      <p:sp>
        <p:nvSpPr>
          <p:cNvPr id="47" name="右箭头 46"/>
          <p:cNvSpPr/>
          <p:nvPr/>
        </p:nvSpPr>
        <p:spPr>
          <a:xfrm>
            <a:off x="3144939" y="2716383"/>
            <a:ext cx="482144" cy="4077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组合 48"/>
          <p:cNvGrpSpPr/>
          <p:nvPr/>
        </p:nvGrpSpPr>
        <p:grpSpPr>
          <a:xfrm>
            <a:off x="413225" y="790174"/>
            <a:ext cx="10831318" cy="683030"/>
            <a:chOff x="720537" y="4617467"/>
            <a:chExt cx="9661953" cy="683030"/>
          </a:xfrm>
        </p:grpSpPr>
        <p:graphicFrame>
          <p:nvGraphicFramePr>
            <p:cNvPr id="25" name="对象 24"/>
            <p:cNvGraphicFramePr>
              <a:graphicFrameLocks noChangeAspect="1"/>
            </p:cNvGraphicFramePr>
            <p:nvPr>
              <p:extLst>
                <p:ext uri="{D42A27DB-BD31-4B8C-83A1-F6EECF244321}">
                  <p14:modId xmlns:p14="http://schemas.microsoft.com/office/powerpoint/2010/main" val="293545552"/>
                </p:ext>
              </p:extLst>
            </p:nvPr>
          </p:nvGraphicFramePr>
          <p:xfrm>
            <a:off x="766556" y="4705680"/>
            <a:ext cx="9321791" cy="560397"/>
          </p:xfrm>
          <a:graphic>
            <a:graphicData uri="http://schemas.openxmlformats.org/presentationml/2006/ole">
              <mc:AlternateContent xmlns:mc="http://schemas.openxmlformats.org/markup-compatibility/2006">
                <mc:Choice xmlns:v="urn:schemas-microsoft-com:vml" Requires="v">
                  <p:oleObj spid="_x0000_s12494" name="Equation" r:id="rId22" imgW="4279900" imgH="304800" progId="Equation.DSMT4">
                    <p:embed/>
                  </p:oleObj>
                </mc:Choice>
                <mc:Fallback>
                  <p:oleObj name="Equation" r:id="rId22" imgW="4279900" imgH="304800" progId="Equation.DSMT4">
                    <p:embed/>
                    <p:pic>
                      <p:nvPicPr>
                        <p:cNvPr id="0" name="Object 1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66556" y="4705680"/>
                          <a:ext cx="9321791" cy="560397"/>
                        </a:xfrm>
                        <a:prstGeom prst="rect">
                          <a:avLst/>
                        </a:prstGeom>
                        <a:noFill/>
                      </p:spPr>
                    </p:pic>
                  </p:oleObj>
                </mc:Fallback>
              </mc:AlternateContent>
            </a:graphicData>
          </a:graphic>
        </p:graphicFrame>
        <p:sp>
          <p:nvSpPr>
            <p:cNvPr id="48" name="内容占位符 2"/>
            <p:cNvSpPr txBox="1">
              <a:spLocks/>
            </p:cNvSpPr>
            <p:nvPr/>
          </p:nvSpPr>
          <p:spPr>
            <a:xfrm>
              <a:off x="720537" y="4617467"/>
              <a:ext cx="9661953" cy="683030"/>
            </a:xfrm>
            <a:prstGeom prst="rect">
              <a:avLst/>
            </a:prstGeom>
            <a:ln>
              <a:solidFill>
                <a:schemeClr val="tx1"/>
              </a:solidFill>
            </a:ln>
          </p:spPr>
          <p:txBody>
            <a:bodyPr vert="horz" lIns="90000" tIns="0" rIns="91440" bIns="0" rtlCol="0">
              <a:normAutofit/>
            </a:bodyPr>
            <a:lstStyle>
              <a:lvl1pPr marL="228587" indent="-228587" algn="l" defTabSz="914347" rtl="0" eaLnBrk="1" fontAlgn="ctr" latinLnBrk="0" hangingPunct="1">
                <a:lnSpc>
                  <a:spcPct val="100000"/>
                </a:lnSpc>
                <a:spcBef>
                  <a:spcPts val="300"/>
                </a:spcBef>
                <a:spcAft>
                  <a:spcPts val="0"/>
                </a:spcAft>
                <a:buSzPct val="90000"/>
                <a:buFontTx/>
                <a:buBlip>
                  <a:blip r:embed="rId20"/>
                </a:buBlip>
                <a:defRPr lang="zh-CN" altLang="en-US" sz="2800" b="0" kern="1200" baseline="0" dirty="0" smtClean="0">
                  <a:solidFill>
                    <a:srgbClr val="002060"/>
                  </a:solidFill>
                  <a:latin typeface="Arial" panose="020B0604020202020204" pitchFamily="34" charset="0"/>
                  <a:ea typeface="黑体" panose="02010609060101010101" pitchFamily="49" charset="-122"/>
                  <a:cs typeface="Arial" panose="020B0604020202020204" pitchFamily="34" charset="0"/>
                </a:defRPr>
              </a:lvl1pPr>
              <a:lvl2pPr marL="361950" indent="-184150" algn="l" defTabSz="914347" rtl="0" eaLnBrk="1" latinLnBrk="0" hangingPunct="1">
                <a:lnSpc>
                  <a:spcPct val="100000"/>
                </a:lnSpc>
                <a:spcBef>
                  <a:spcPts val="300"/>
                </a:spcBef>
                <a:spcAft>
                  <a:spcPts val="0"/>
                </a:spcAft>
                <a:buSzPct val="120000"/>
                <a:buFontTx/>
                <a:buBlip>
                  <a:blip r:embed="rId21"/>
                </a:buBlip>
                <a:defRPr sz="2400" b="0" kern="1200" baseline="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defRPr>
              </a:lvl2pPr>
              <a:lvl3pPr marL="450850" indent="-184150" algn="l" defTabSz="914347" rtl="0" eaLnBrk="1" latinLnBrk="0" hangingPunct="1">
                <a:lnSpc>
                  <a:spcPct val="100000"/>
                </a:lnSpc>
                <a:spcBef>
                  <a:spcPts val="300"/>
                </a:spcBef>
                <a:spcAft>
                  <a:spcPts val="0"/>
                </a:spcAft>
                <a:buClr>
                  <a:schemeClr val="tx1"/>
                </a:buClr>
                <a:buSzPct val="90000"/>
                <a:buFont typeface="Wingdings" panose="05000000000000000000" pitchFamily="2" charset="2"/>
                <a:buChar char="]"/>
                <a:defRPr sz="1800" b="0" kern="1200" baseline="0">
                  <a:solidFill>
                    <a:schemeClr val="accent4">
                      <a:lumMod val="50000"/>
                    </a:schemeClr>
                  </a:solidFill>
                  <a:latin typeface="Arial" panose="020B0604020202020204" pitchFamily="34" charset="0"/>
                  <a:ea typeface="微软雅黑" panose="020B0503020204020204" pitchFamily="34" charset="-122"/>
                  <a:cs typeface="Arial" panose="020B0604020202020204" pitchFamily="34" charset="0"/>
                </a:defRPr>
              </a:lvl3pPr>
              <a:lvl4pPr marL="1600105"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4pPr>
              <a:lvl5pPr marL="2057278"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5pPr>
              <a:lvl6pPr marL="2514451"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79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69"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spcBef>
                  <a:spcPts val="600"/>
                </a:spcBef>
                <a:buNone/>
              </a:pPr>
              <a:endParaRPr lang="zh-CN" altLang="en-US" sz="2400" dirty="0"/>
            </a:p>
          </p:txBody>
        </p:sp>
      </p:grpSp>
      <p:graphicFrame>
        <p:nvGraphicFramePr>
          <p:cNvPr id="50" name="对象 49"/>
          <p:cNvGraphicFramePr>
            <a:graphicFrameLocks noChangeAspect="1"/>
          </p:cNvGraphicFramePr>
          <p:nvPr>
            <p:extLst>
              <p:ext uri="{D42A27DB-BD31-4B8C-83A1-F6EECF244321}">
                <p14:modId xmlns:p14="http://schemas.microsoft.com/office/powerpoint/2010/main" val="1687693590"/>
              </p:ext>
            </p:extLst>
          </p:nvPr>
        </p:nvGraphicFramePr>
        <p:xfrm>
          <a:off x="861066" y="4995496"/>
          <a:ext cx="2614367" cy="549625"/>
        </p:xfrm>
        <a:graphic>
          <a:graphicData uri="http://schemas.openxmlformats.org/presentationml/2006/ole">
            <mc:AlternateContent xmlns:mc="http://schemas.openxmlformats.org/markup-compatibility/2006">
              <mc:Choice xmlns:v="urn:schemas-microsoft-com:vml" Requires="v">
                <p:oleObj spid="_x0000_s12495" name="Equation" r:id="rId24" imgW="1701800" imgH="355600" progId="Equation.DSMT4">
                  <p:embed/>
                </p:oleObj>
              </mc:Choice>
              <mc:Fallback>
                <p:oleObj name="Equation" r:id="rId24" imgW="1701800" imgH="355600" progId="Equation.DSMT4">
                  <p:embed/>
                  <p:pic>
                    <p:nvPicPr>
                      <p:cNvPr id="0" name="Object 29"/>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61066" y="4995496"/>
                        <a:ext cx="2614367" cy="549625"/>
                      </a:xfrm>
                      <a:prstGeom prst="rect">
                        <a:avLst/>
                      </a:prstGeom>
                      <a:noFill/>
                    </p:spPr>
                  </p:pic>
                </p:oleObj>
              </mc:Fallback>
            </mc:AlternateContent>
          </a:graphicData>
        </a:graphic>
      </p:graphicFrame>
      <p:graphicFrame>
        <p:nvGraphicFramePr>
          <p:cNvPr id="51" name="对象 50"/>
          <p:cNvGraphicFramePr>
            <a:graphicFrameLocks noChangeAspect="1"/>
          </p:cNvGraphicFramePr>
          <p:nvPr>
            <p:extLst>
              <p:ext uri="{D42A27DB-BD31-4B8C-83A1-F6EECF244321}">
                <p14:modId xmlns:p14="http://schemas.microsoft.com/office/powerpoint/2010/main" val="4257094177"/>
              </p:ext>
            </p:extLst>
          </p:nvPr>
        </p:nvGraphicFramePr>
        <p:xfrm>
          <a:off x="860075" y="5416635"/>
          <a:ext cx="2603783" cy="539748"/>
        </p:xfrm>
        <a:graphic>
          <a:graphicData uri="http://schemas.openxmlformats.org/presentationml/2006/ole">
            <mc:AlternateContent xmlns:mc="http://schemas.openxmlformats.org/markup-compatibility/2006">
              <mc:Choice xmlns:v="urn:schemas-microsoft-com:vml" Requires="v">
                <p:oleObj spid="_x0000_s12496" name="Equation" r:id="rId26" imgW="1651000" imgH="342900" progId="Equation.DSMT4">
                  <p:embed/>
                </p:oleObj>
              </mc:Choice>
              <mc:Fallback>
                <p:oleObj name="Equation" r:id="rId26" imgW="1651000" imgH="342900" progId="Equation.DSMT4">
                  <p:embed/>
                  <p:pic>
                    <p:nvPicPr>
                      <p:cNvPr id="0" name="Object 28"/>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860075" y="5416635"/>
                        <a:ext cx="2603783" cy="539748"/>
                      </a:xfrm>
                      <a:prstGeom prst="rect">
                        <a:avLst/>
                      </a:prstGeom>
                      <a:noFill/>
                    </p:spPr>
                  </p:pic>
                </p:oleObj>
              </mc:Fallback>
            </mc:AlternateContent>
          </a:graphicData>
        </a:graphic>
      </p:graphicFrame>
      <p:sp>
        <p:nvSpPr>
          <p:cNvPr id="52" name="Rectangle 30"/>
          <p:cNvSpPr>
            <a:spLocks noChangeArrowheads="1"/>
          </p:cNvSpPr>
          <p:nvPr/>
        </p:nvSpPr>
        <p:spPr bwMode="auto">
          <a:xfrm>
            <a:off x="-146918" y="5096556"/>
            <a:ext cx="141711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smtClean="0">
                <a:ln>
                  <a:noFill/>
                </a:ln>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rPr>
              <a:t>其中，</a:t>
            </a:r>
            <a:r>
              <a:rPr kumimoji="0" lang="zh-CN" altLang="en-US"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en-US" sz="1800" b="0" i="0" u="none" strike="noStrike" cap="none" normalizeH="0" baseline="0" dirty="0" smtClean="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55" name="矩形 54"/>
              <p:cNvSpPr/>
              <p:nvPr/>
            </p:nvSpPr>
            <p:spPr>
              <a:xfrm>
                <a:off x="3866418" y="5083910"/>
                <a:ext cx="1960858" cy="441018"/>
              </a:xfrm>
              <a:prstGeom prst="rect">
                <a:avLst/>
              </a:prstGeom>
            </p:spPr>
            <p:txBody>
              <a:bodyPr wrap="none">
                <a:spAutoFit/>
              </a:bodyPr>
              <a:lstStyle/>
              <a:p>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𝑈</m:t>
                        </m:r>
                      </m:e>
                      <m:sub>
                        <m:r>
                          <a:rPr lang="zh-CN" altLang="en-US" i="1">
                            <a:latin typeface="Cambria Math" panose="02040503050406030204" pitchFamily="18" charset="0"/>
                          </a:rPr>
                          <m:t>𝑥</m:t>
                        </m:r>
                      </m:sub>
                    </m:sSub>
                    <m:r>
                      <a:rPr lang="zh-CN" altLang="en-US" i="1" smtClean="0">
                        <a:latin typeface="Cambria Math" panose="02040503050406030204" pitchFamily="18" charset="0"/>
                      </a:rPr>
                      <m:t>轴向</m:t>
                    </m:r>
                  </m:oMath>
                </a14:m>
                <a:r>
                  <a:rPr lang="zh-CN" altLang="en-US" dirty="0" smtClean="0"/>
                  <a:t>速度；</a:t>
                </a:r>
                <a:endParaRPr lang="zh-CN" altLang="en-US" dirty="0"/>
              </a:p>
            </p:txBody>
          </p:sp>
        </mc:Choice>
        <mc:Fallback xmlns="">
          <p:sp>
            <p:nvSpPr>
              <p:cNvPr id="55" name="矩形 54"/>
              <p:cNvSpPr>
                <a:spLocks noRot="1" noChangeAspect="1" noMove="1" noResize="1" noEditPoints="1" noAdjustHandles="1" noChangeArrowheads="1" noChangeShapeType="1" noTextEdit="1"/>
              </p:cNvSpPr>
              <p:nvPr/>
            </p:nvSpPr>
            <p:spPr>
              <a:xfrm>
                <a:off x="3866418" y="5083910"/>
                <a:ext cx="1960858" cy="441018"/>
              </a:xfrm>
              <a:prstGeom prst="rect">
                <a:avLst/>
              </a:prstGeom>
              <a:blipFill rotWithShape="0">
                <a:blip r:embed="rId28"/>
                <a:stretch>
                  <a:fillRect l="-311" t="-8333" r="-3106" b="-291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3829683" y="5440485"/>
                <a:ext cx="1970989" cy="441018"/>
              </a:xfrm>
              <a:prstGeom prst="rect">
                <a:avLst/>
              </a:prstGeom>
            </p:spPr>
            <p:txBody>
              <a:bodyPr wrap="none">
                <a:spAutoFit/>
              </a:bodyPr>
              <a:lstStyle/>
              <a:p>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𝑈</m:t>
                        </m:r>
                      </m:e>
                      <m:sub>
                        <m:r>
                          <a:rPr lang="zh-CN" altLang="en-US" i="1">
                            <a:latin typeface="Cambria Math" panose="02040503050406030204" pitchFamily="18" charset="0"/>
                          </a:rPr>
                          <m:t>𝜃</m:t>
                        </m:r>
                      </m:sub>
                    </m:sSub>
                    <m:r>
                      <a:rPr lang="zh-CN" altLang="en-US" i="1" smtClean="0">
                        <a:latin typeface="Cambria Math" panose="02040503050406030204" pitchFamily="18" charset="0"/>
                      </a:rPr>
                      <m:t>周</m:t>
                    </m:r>
                    <m:r>
                      <a:rPr lang="zh-CN" altLang="en-US" i="1">
                        <a:latin typeface="Cambria Math" panose="02040503050406030204" pitchFamily="18" charset="0"/>
                      </a:rPr>
                      <m:t>向</m:t>
                    </m:r>
                  </m:oMath>
                </a14:m>
                <a:r>
                  <a:rPr lang="zh-CN" altLang="en-US" dirty="0" smtClean="0"/>
                  <a:t>速度；</a:t>
                </a:r>
                <a:endParaRPr lang="zh-CN" altLang="en-US" dirty="0"/>
              </a:p>
            </p:txBody>
          </p:sp>
        </mc:Choice>
        <mc:Fallback xmlns="">
          <p:sp>
            <p:nvSpPr>
              <p:cNvPr id="56" name="矩形 55"/>
              <p:cNvSpPr>
                <a:spLocks noRot="1" noChangeAspect="1" noMove="1" noResize="1" noEditPoints="1" noAdjustHandles="1" noChangeArrowheads="1" noChangeShapeType="1" noTextEdit="1"/>
              </p:cNvSpPr>
              <p:nvPr/>
            </p:nvSpPr>
            <p:spPr>
              <a:xfrm>
                <a:off x="3829683" y="5440485"/>
                <a:ext cx="1970989" cy="441018"/>
              </a:xfrm>
              <a:prstGeom prst="rect">
                <a:avLst/>
              </a:prstGeom>
              <a:blipFill rotWithShape="0">
                <a:blip r:embed="rId29"/>
                <a:stretch>
                  <a:fillRect l="-309" t="-8219" r="-3086" b="-273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5553033" y="5445146"/>
                <a:ext cx="2215286" cy="441018"/>
              </a:xfrm>
              <a:prstGeom prst="rect">
                <a:avLst/>
              </a:prstGeom>
            </p:spPr>
            <p:txBody>
              <a:bodyPr wrap="none">
                <a:spAutoFit/>
              </a:bodyPr>
              <a:lstStyle/>
              <a:p>
                <a14:m>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𝜌</m:t>
                        </m:r>
                      </m:e>
                      <m:sub>
                        <m:r>
                          <a:rPr lang="zh-CN" altLang="en-US" i="0">
                            <a:latin typeface="Cambria Math" panose="02040503050406030204" pitchFamily="18" charset="0"/>
                          </a:rPr>
                          <m:t>0</m:t>
                        </m:r>
                      </m:sub>
                    </m:sSub>
                    <m:r>
                      <a:rPr lang="zh-CN" altLang="en-US" i="1" smtClean="0">
                        <a:latin typeface="Cambria Math" panose="02040503050406030204" pitchFamily="18" charset="0"/>
                      </a:rPr>
                      <m:t>平均流</m:t>
                    </m:r>
                    <m:r>
                      <a:rPr lang="zh-CN" altLang="en-US" i="1">
                        <a:latin typeface="Cambria Math" panose="02040503050406030204" pitchFamily="18" charset="0"/>
                      </a:rPr>
                      <m:t>密度</m:t>
                    </m:r>
                  </m:oMath>
                </a14:m>
                <a:r>
                  <a:rPr lang="zh-CN" altLang="en-US" dirty="0" smtClean="0"/>
                  <a:t>；</a:t>
                </a:r>
                <a:endParaRPr lang="zh-CN" altLang="en-US" dirty="0"/>
              </a:p>
            </p:txBody>
          </p:sp>
        </mc:Choice>
        <mc:Fallback xmlns="">
          <p:sp>
            <p:nvSpPr>
              <p:cNvPr id="57" name="矩形 56"/>
              <p:cNvSpPr>
                <a:spLocks noRot="1" noChangeAspect="1" noMove="1" noResize="1" noEditPoints="1" noAdjustHandles="1" noChangeArrowheads="1" noChangeShapeType="1" noTextEdit="1"/>
              </p:cNvSpPr>
              <p:nvPr/>
            </p:nvSpPr>
            <p:spPr>
              <a:xfrm>
                <a:off x="5553033" y="5445146"/>
                <a:ext cx="2215286" cy="441018"/>
              </a:xfrm>
              <a:prstGeom prst="rect">
                <a:avLst/>
              </a:prstGeom>
              <a:blipFill rotWithShape="0">
                <a:blip r:embed="rId30"/>
                <a:stretch>
                  <a:fillRect l="-551" t="-8219" r="-2755" b="-27397"/>
                </a:stretch>
              </a:blipFill>
            </p:spPr>
            <p:txBody>
              <a:bodyPr/>
              <a:lstStyle/>
              <a:p>
                <a:r>
                  <a:rPr lang="zh-CN" altLang="en-US">
                    <a:noFill/>
                  </a:rPr>
                  <a:t> </a:t>
                </a:r>
              </a:p>
            </p:txBody>
          </p:sp>
        </mc:Fallback>
      </mc:AlternateContent>
      <p:sp>
        <p:nvSpPr>
          <p:cNvPr id="59" name="矩形 58"/>
          <p:cNvSpPr/>
          <p:nvPr/>
        </p:nvSpPr>
        <p:spPr>
          <a:xfrm>
            <a:off x="5564945" y="5041076"/>
            <a:ext cx="2343911" cy="523220"/>
          </a:xfrm>
          <a:prstGeom prst="rect">
            <a:avLst/>
          </a:prstGeom>
        </p:spPr>
        <p:txBody>
          <a:bodyPr wrap="none">
            <a:spAutoFit/>
          </a:bodyPr>
          <a:lstStyle/>
          <a:p>
            <a:r>
              <a:rPr lang="en-US" altLang="zh-CN" sz="2800" dirty="0" smtClean="0"/>
              <a:t>c</a:t>
            </a:r>
            <a:r>
              <a:rPr lang="en-US" altLang="zh-CN" sz="1600" dirty="0" smtClean="0"/>
              <a:t>0 </a:t>
            </a:r>
            <a:r>
              <a:rPr lang="zh-CN" altLang="en-US" sz="2400" dirty="0" smtClean="0"/>
              <a:t>平均流速度；</a:t>
            </a:r>
            <a:endParaRPr lang="zh-CN" altLang="en-US" sz="2400" dirty="0"/>
          </a:p>
        </p:txBody>
      </p:sp>
      <p:sp>
        <p:nvSpPr>
          <p:cNvPr id="60" name="矩形 59"/>
          <p:cNvSpPr/>
          <p:nvPr/>
        </p:nvSpPr>
        <p:spPr>
          <a:xfrm>
            <a:off x="7629936" y="5499978"/>
            <a:ext cx="1891865" cy="441018"/>
          </a:xfrm>
          <a:prstGeom prst="rect">
            <a:avLst/>
          </a:prstGeom>
        </p:spPr>
        <p:txBody>
          <a:bodyPr wrap="none">
            <a:spAutoFit/>
          </a:bodyPr>
          <a:lstStyle/>
          <a:p>
            <a:r>
              <a:rPr lang="en-US" altLang="zh-CN" dirty="0"/>
              <a:t>m</a:t>
            </a:r>
            <a:r>
              <a:rPr lang="zh-CN" altLang="en-US" dirty="0"/>
              <a:t>周向模态；</a:t>
            </a:r>
          </a:p>
        </p:txBody>
      </p:sp>
      <p:sp>
        <p:nvSpPr>
          <p:cNvPr id="61" name="矩形 60"/>
          <p:cNvSpPr/>
          <p:nvPr/>
        </p:nvSpPr>
        <p:spPr>
          <a:xfrm>
            <a:off x="9581361" y="5083910"/>
            <a:ext cx="1797287" cy="441018"/>
          </a:xfrm>
          <a:prstGeom prst="rect">
            <a:avLst/>
          </a:prstGeom>
        </p:spPr>
        <p:txBody>
          <a:bodyPr wrap="none">
            <a:spAutoFit/>
          </a:bodyPr>
          <a:lstStyle/>
          <a:p>
            <a:r>
              <a:rPr lang="en-US" altLang="zh-CN" dirty="0" smtClean="0"/>
              <a:t>k</a:t>
            </a:r>
            <a:r>
              <a:rPr lang="zh-CN" altLang="en-US" dirty="0" smtClean="0"/>
              <a:t>轴向波数；</a:t>
            </a:r>
            <a:endParaRPr lang="zh-CN" altLang="en-US" dirty="0"/>
          </a:p>
        </p:txBody>
      </p:sp>
      <mc:AlternateContent xmlns:mc="http://schemas.openxmlformats.org/markup-compatibility/2006" xmlns:a14="http://schemas.microsoft.com/office/drawing/2010/main">
        <mc:Choice Requires="a14">
          <p:sp>
            <p:nvSpPr>
              <p:cNvPr id="62" name="矩形 61"/>
              <p:cNvSpPr/>
              <p:nvPr/>
            </p:nvSpPr>
            <p:spPr>
              <a:xfrm>
                <a:off x="7629936" y="5068806"/>
                <a:ext cx="2188548" cy="441018"/>
              </a:xfrm>
              <a:prstGeom prst="rect">
                <a:avLst/>
              </a:prstGeom>
            </p:spPr>
            <p:txBody>
              <a:bodyPr wrap="none">
                <a:spAutoFit/>
              </a:bodyPr>
              <a:lstStyle/>
              <a:p>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𝑠</m:t>
                        </m:r>
                      </m:e>
                      <m:sub>
                        <m:r>
                          <a:rPr lang="zh-CN" altLang="en-US" i="0">
                            <a:latin typeface="Cambria Math" panose="02040503050406030204" pitchFamily="18" charset="0"/>
                          </a:rPr>
                          <m:t>0</m:t>
                        </m:r>
                      </m:sub>
                    </m:sSub>
                  </m:oMath>
                </a14:m>
                <a:r>
                  <a:rPr lang="zh-CN" altLang="en-US" dirty="0" smtClean="0"/>
                  <a:t>平均流熵值；</a:t>
                </a:r>
                <a:endParaRPr lang="zh-CN" altLang="en-US" dirty="0"/>
              </a:p>
            </p:txBody>
          </p:sp>
        </mc:Choice>
        <mc:Fallback xmlns="">
          <p:sp>
            <p:nvSpPr>
              <p:cNvPr id="62" name="矩形 61"/>
              <p:cNvSpPr>
                <a:spLocks noRot="1" noChangeAspect="1" noMove="1" noResize="1" noEditPoints="1" noAdjustHandles="1" noChangeArrowheads="1" noChangeShapeType="1" noTextEdit="1"/>
              </p:cNvSpPr>
              <p:nvPr/>
            </p:nvSpPr>
            <p:spPr>
              <a:xfrm>
                <a:off x="7629936" y="5068806"/>
                <a:ext cx="2188548" cy="441018"/>
              </a:xfrm>
              <a:prstGeom prst="rect">
                <a:avLst/>
              </a:prstGeom>
              <a:blipFill rotWithShape="0">
                <a:blip r:embed="rId31"/>
                <a:stretch>
                  <a:fillRect t="-8219" r="-2507" b="-273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p:cNvSpPr/>
              <p:nvPr/>
            </p:nvSpPr>
            <p:spPr>
              <a:xfrm>
                <a:off x="9531917" y="5473111"/>
                <a:ext cx="2199128" cy="467885"/>
              </a:xfrm>
              <a:prstGeom prst="rect">
                <a:avLst/>
              </a:prstGeom>
            </p:spPr>
            <p:txBody>
              <a:bodyPr wrap="none">
                <a:spAutoFit/>
              </a:bodyPr>
              <a:lstStyle/>
              <a:p>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𝑝</m:t>
                        </m:r>
                      </m:sub>
                    </m:sSub>
                  </m:oMath>
                </a14:m>
                <a:r>
                  <a:rPr lang="zh-CN" altLang="en-US" dirty="0" smtClean="0"/>
                  <a:t>等压比热容；</a:t>
                </a:r>
                <a:endParaRPr lang="zh-CN" altLang="en-US" dirty="0"/>
              </a:p>
            </p:txBody>
          </p:sp>
        </mc:Choice>
        <mc:Fallback xmlns="">
          <p:sp>
            <p:nvSpPr>
              <p:cNvPr id="63" name="矩形 62"/>
              <p:cNvSpPr>
                <a:spLocks noRot="1" noChangeAspect="1" noMove="1" noResize="1" noEditPoints="1" noAdjustHandles="1" noChangeArrowheads="1" noChangeShapeType="1" noTextEdit="1"/>
              </p:cNvSpPr>
              <p:nvPr/>
            </p:nvSpPr>
            <p:spPr>
              <a:xfrm>
                <a:off x="9531917" y="5473111"/>
                <a:ext cx="2199128" cy="467885"/>
              </a:xfrm>
              <a:prstGeom prst="rect">
                <a:avLst/>
              </a:prstGeom>
              <a:blipFill rotWithShape="0">
                <a:blip r:embed="rId32"/>
                <a:stretch>
                  <a:fillRect t="-6494" r="-2500" b="-22078"/>
                </a:stretch>
              </a:blipFill>
            </p:spPr>
            <p:txBody>
              <a:bodyPr/>
              <a:lstStyle/>
              <a:p>
                <a:r>
                  <a:rPr lang="zh-CN" altLang="en-US">
                    <a:noFill/>
                  </a:rPr>
                  <a:t> </a:t>
                </a:r>
              </a:p>
            </p:txBody>
          </p:sp>
        </mc:Fallback>
      </mc:AlternateContent>
      <p:sp>
        <p:nvSpPr>
          <p:cNvPr id="35" name="页脚占位符 4"/>
          <p:cNvSpPr>
            <a:spLocks noGrp="1"/>
          </p:cNvSpPr>
          <p:nvPr>
            <p:ph type="ftr" sz="quarter" idx="11"/>
          </p:nvPr>
        </p:nvSpPr>
        <p:spPr>
          <a:xfrm>
            <a:off x="630382" y="6020949"/>
            <a:ext cx="6747163" cy="459228"/>
          </a:xfrm>
        </p:spPr>
        <p:txBody>
          <a:bodyPr/>
          <a:lstStyle/>
          <a:p>
            <a:r>
              <a:rPr lang="zh-CN" altLang="en-US" dirty="0" smtClean="0"/>
              <a:t>旋流管道声模态与声类比（</a:t>
            </a:r>
            <a:r>
              <a:rPr lang="en-US" altLang="zh-CN" dirty="0" smtClean="0"/>
              <a:t>SJTU-SVN</a:t>
            </a:r>
            <a:r>
              <a:rPr lang="zh-CN" altLang="en-US" dirty="0" smtClean="0"/>
              <a:t>）</a:t>
            </a:r>
            <a:endParaRPr lang="zh-CN" altLang="en-US" dirty="0"/>
          </a:p>
        </p:txBody>
      </p:sp>
      <p:sp>
        <p:nvSpPr>
          <p:cNvPr id="37" name="日期占位符 3"/>
          <p:cNvSpPr>
            <a:spLocks noGrp="1"/>
          </p:cNvSpPr>
          <p:nvPr>
            <p:ph type="dt" sz="half" idx="2"/>
          </p:nvPr>
        </p:nvSpPr>
        <p:spPr>
          <a:xfrm>
            <a:off x="8693447" y="6193938"/>
            <a:ext cx="1015371" cy="221357"/>
          </a:xfrm>
        </p:spPr>
        <p:txBody>
          <a:bodyPr/>
          <a:lstStyle/>
          <a:p>
            <a:r>
              <a:rPr lang="en-US" altLang="zh-CN" dirty="0" smtClean="0"/>
              <a:t>2018-12-02</a:t>
            </a:r>
            <a:endParaRPr lang="zh-CN" altLang="en-US" dirty="0"/>
          </a:p>
        </p:txBody>
      </p:sp>
    </p:spTree>
    <p:extLst>
      <p:ext uri="{BB962C8B-B14F-4D97-AF65-F5344CB8AC3E}">
        <p14:creationId xmlns:p14="http://schemas.microsoft.com/office/powerpoint/2010/main" val="33508199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a:t>
            </a:r>
            <a:r>
              <a:rPr lang="zh-CN" altLang="en-US" dirty="0" smtClean="0"/>
              <a:t>配置法求解</a:t>
            </a:r>
            <a:endParaRPr lang="zh-CN" altLang="en-US" dirty="0"/>
          </a:p>
        </p:txBody>
      </p:sp>
      <p:sp>
        <p:nvSpPr>
          <p:cNvPr id="6" name="灯片编号占位符 5"/>
          <p:cNvSpPr>
            <a:spLocks noGrp="1"/>
          </p:cNvSpPr>
          <p:nvPr>
            <p:ph type="sldNum" sz="quarter" idx="12"/>
          </p:nvPr>
        </p:nvSpPr>
        <p:spPr/>
        <p:txBody>
          <a:bodyPr/>
          <a:lstStyle/>
          <a:p>
            <a:fld id="{DEA19E0E-33C5-407F-B9FB-31BDCF2C117F}" type="slidenum">
              <a:rPr lang="zh-CN" altLang="en-US" smtClean="0"/>
              <a:pPr/>
              <a:t>11</a:t>
            </a:fld>
            <a:endParaRPr lang="zh-CN" altLang="en-US" dirty="0"/>
          </a:p>
        </p:txBody>
      </p:sp>
      <p:sp>
        <p:nvSpPr>
          <p:cNvPr id="18" name="Rectangle 10"/>
          <p:cNvSpPr>
            <a:spLocks noChangeArrowheads="1"/>
          </p:cNvSpPr>
          <p:nvPr/>
        </p:nvSpPr>
        <p:spPr bwMode="auto">
          <a:xfrm>
            <a:off x="1730843" y="4058366"/>
            <a:ext cx="115204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2" name="图片 41"/>
          <p:cNvPicPr/>
          <p:nvPr/>
        </p:nvPicPr>
        <p:blipFill>
          <a:blip r:embed="rId4"/>
          <a:stretch>
            <a:fillRect/>
          </a:stretch>
        </p:blipFill>
        <p:spPr>
          <a:xfrm>
            <a:off x="7491087" y="4503158"/>
            <a:ext cx="2902436" cy="1317430"/>
          </a:xfrm>
          <a:prstGeom prst="rect">
            <a:avLst/>
          </a:prstGeom>
        </p:spPr>
      </p:pic>
      <p:sp>
        <p:nvSpPr>
          <p:cNvPr id="30" name="矩形 29"/>
          <p:cNvSpPr/>
          <p:nvPr/>
        </p:nvSpPr>
        <p:spPr>
          <a:xfrm>
            <a:off x="205972" y="752368"/>
            <a:ext cx="6125379" cy="789703"/>
          </a:xfrm>
          <a:prstGeom prst="rect">
            <a:avLst/>
          </a:prstGeom>
        </p:spPr>
        <p:txBody>
          <a:bodyPr wrap="square">
            <a:spAutoFit/>
          </a:bodyPr>
          <a:lstStyle/>
          <a:p>
            <a:r>
              <a:rPr lang="zh-CN" altLang="en-US" dirty="0">
                <a:solidFill>
                  <a:schemeClr val="tx2"/>
                </a:solidFill>
                <a:latin typeface="黑体" panose="02010609060101010101" pitchFamily="49" charset="-122"/>
                <a:ea typeface="黑体" panose="02010609060101010101" pitchFamily="49" charset="-122"/>
              </a:rPr>
              <a:t>配置点选取</a:t>
            </a:r>
            <a:r>
              <a:rPr lang="en-US" altLang="zh-CN" dirty="0">
                <a:solidFill>
                  <a:schemeClr val="tx2"/>
                </a:solidFill>
                <a:latin typeface="黑体" panose="02010609060101010101" pitchFamily="49" charset="-122"/>
                <a:ea typeface="黑体" panose="02010609060101010101" pitchFamily="49" charset="-122"/>
              </a:rPr>
              <a:t>N</a:t>
            </a:r>
            <a:r>
              <a:rPr lang="zh-CN" altLang="en-US" dirty="0">
                <a:solidFill>
                  <a:schemeClr val="tx2"/>
                </a:solidFill>
                <a:latin typeface="黑体" panose="02010609060101010101" pitchFamily="49" charset="-122"/>
                <a:ea typeface="黑体" panose="02010609060101010101" pitchFamily="49" charset="-122"/>
              </a:rPr>
              <a:t>阶</a:t>
            </a:r>
            <a:r>
              <a:rPr lang="en-US" altLang="zh-CN" dirty="0" err="1">
                <a:solidFill>
                  <a:schemeClr val="tx2"/>
                </a:solidFill>
                <a:latin typeface="黑体" panose="02010609060101010101" pitchFamily="49" charset="-122"/>
                <a:ea typeface="黑体" panose="02010609060101010101" pitchFamily="49" charset="-122"/>
              </a:rPr>
              <a:t>Chebyshev</a:t>
            </a:r>
            <a:r>
              <a:rPr lang="zh-CN" altLang="en-US" dirty="0">
                <a:solidFill>
                  <a:schemeClr val="tx2"/>
                </a:solidFill>
                <a:latin typeface="黑体" panose="02010609060101010101" pitchFamily="49" charset="-122"/>
                <a:ea typeface="黑体" panose="02010609060101010101" pitchFamily="49" charset="-122"/>
              </a:rPr>
              <a:t>多项式的</a:t>
            </a:r>
            <a:r>
              <a:rPr lang="zh-CN" altLang="en-US" dirty="0" smtClean="0">
                <a:solidFill>
                  <a:schemeClr val="tx2"/>
                </a:solidFill>
                <a:latin typeface="黑体" panose="02010609060101010101" pitchFamily="49" charset="-122"/>
                <a:ea typeface="黑体" panose="02010609060101010101" pitchFamily="49" charset="-122"/>
              </a:rPr>
              <a:t>极点，即</a:t>
            </a:r>
            <a:endParaRPr lang="zh-CN" altLang="en-US" dirty="0"/>
          </a:p>
          <a:p>
            <a:r>
              <a:rPr lang="zh-CN" altLang="en-US" dirty="0"/>
              <a:t>	  </a:t>
            </a:r>
          </a:p>
        </p:txBody>
      </p:sp>
      <p:graphicFrame>
        <p:nvGraphicFramePr>
          <p:cNvPr id="32" name="对象 31"/>
          <p:cNvGraphicFramePr>
            <a:graphicFrameLocks noChangeAspect="1"/>
          </p:cNvGraphicFramePr>
          <p:nvPr>
            <p:extLst>
              <p:ext uri="{D42A27DB-BD31-4B8C-83A1-F6EECF244321}">
                <p14:modId xmlns:p14="http://schemas.microsoft.com/office/powerpoint/2010/main" val="2039784332"/>
              </p:ext>
            </p:extLst>
          </p:nvPr>
        </p:nvGraphicFramePr>
        <p:xfrm>
          <a:off x="1349493" y="1074209"/>
          <a:ext cx="2424014" cy="691701"/>
        </p:xfrm>
        <a:graphic>
          <a:graphicData uri="http://schemas.openxmlformats.org/presentationml/2006/ole">
            <mc:AlternateContent xmlns:mc="http://schemas.openxmlformats.org/markup-compatibility/2006">
              <mc:Choice xmlns:v="urn:schemas-microsoft-com:vml" Requires="v">
                <p:oleObj spid="_x0000_s13403" name="Equation" r:id="rId5" imgW="1256755" imgH="355446" progId="Equation.DSMT4">
                  <p:embed/>
                </p:oleObj>
              </mc:Choice>
              <mc:Fallback>
                <p:oleObj name="Equation" r:id="rId5" imgW="1256755" imgH="355446" progId="Equation.DSMT4">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9493" y="1074209"/>
                        <a:ext cx="2424014" cy="691701"/>
                      </a:xfrm>
                      <a:prstGeom prst="rect">
                        <a:avLst/>
                      </a:prstGeom>
                      <a:noFill/>
                    </p:spPr>
                  </p:pic>
                </p:oleObj>
              </mc:Fallback>
            </mc:AlternateContent>
          </a:graphicData>
        </a:graphic>
      </p:graphicFrame>
      <p:sp>
        <p:nvSpPr>
          <p:cNvPr id="40" name="矩形 39"/>
          <p:cNvSpPr/>
          <p:nvPr/>
        </p:nvSpPr>
        <p:spPr>
          <a:xfrm>
            <a:off x="221640" y="1618829"/>
            <a:ext cx="5759450" cy="789703"/>
          </a:xfrm>
          <a:prstGeom prst="rect">
            <a:avLst/>
          </a:prstGeom>
        </p:spPr>
        <p:txBody>
          <a:bodyPr>
            <a:spAutoFit/>
          </a:bodyPr>
          <a:lstStyle/>
          <a:p>
            <a:r>
              <a:rPr lang="zh-CN" altLang="en-US" dirty="0">
                <a:solidFill>
                  <a:schemeClr val="tx2"/>
                </a:solidFill>
                <a:latin typeface="黑体" panose="02010609060101010101" pitchFamily="49" charset="-122"/>
                <a:ea typeface="黑体" panose="02010609060101010101" pitchFamily="49" charset="-122"/>
              </a:rPr>
              <a:t>若令 为</a:t>
            </a:r>
            <a:r>
              <a:rPr lang="en-US" altLang="zh-CN" dirty="0">
                <a:solidFill>
                  <a:schemeClr val="tx2"/>
                </a:solidFill>
                <a:latin typeface="黑体" panose="02010609060101010101" pitchFamily="49" charset="-122"/>
                <a:ea typeface="黑体" panose="02010609060101010101" pitchFamily="49" charset="-122"/>
              </a:rPr>
              <a:t>[-1,1]</a:t>
            </a:r>
            <a:r>
              <a:rPr lang="zh-CN" altLang="en-US" dirty="0">
                <a:solidFill>
                  <a:schemeClr val="tx2"/>
                </a:solidFill>
                <a:latin typeface="黑体" panose="02010609060101010101" pitchFamily="49" charset="-122"/>
                <a:ea typeface="黑体" panose="02010609060101010101" pitchFamily="49" charset="-122"/>
              </a:rPr>
              <a:t>上连续函数，则 可以用</a:t>
            </a:r>
            <a:r>
              <a:rPr lang="en-US" altLang="zh-CN" dirty="0">
                <a:solidFill>
                  <a:schemeClr val="tx2"/>
                </a:solidFill>
                <a:latin typeface="黑体" panose="02010609060101010101" pitchFamily="49" charset="-122"/>
                <a:ea typeface="黑体" panose="02010609060101010101" pitchFamily="49" charset="-122"/>
              </a:rPr>
              <a:t>N</a:t>
            </a:r>
            <a:r>
              <a:rPr lang="zh-CN" altLang="en-US" dirty="0">
                <a:solidFill>
                  <a:schemeClr val="tx2"/>
                </a:solidFill>
                <a:latin typeface="黑体" panose="02010609060101010101" pitchFamily="49" charset="-122"/>
                <a:ea typeface="黑体" panose="02010609060101010101" pitchFamily="49" charset="-122"/>
              </a:rPr>
              <a:t>阶</a:t>
            </a:r>
            <a:r>
              <a:rPr lang="zh-CN" altLang="en-US" dirty="0" smtClean="0">
                <a:solidFill>
                  <a:schemeClr val="tx2"/>
                </a:solidFill>
                <a:latin typeface="黑体" panose="02010609060101010101" pitchFamily="49" charset="-122"/>
                <a:ea typeface="黑体" panose="02010609060101010101" pitchFamily="49" charset="-122"/>
              </a:rPr>
              <a:t>插值多项式插值</a:t>
            </a:r>
            <a:r>
              <a:rPr lang="zh-CN" altLang="en-US" dirty="0">
                <a:solidFill>
                  <a:schemeClr val="tx2"/>
                </a:solidFill>
                <a:latin typeface="黑体" panose="02010609060101010101" pitchFamily="49" charset="-122"/>
                <a:ea typeface="黑体" panose="02010609060101010101" pitchFamily="49" charset="-122"/>
              </a:rPr>
              <a:t>得到，即</a:t>
            </a:r>
          </a:p>
        </p:txBody>
      </p:sp>
      <p:graphicFrame>
        <p:nvGraphicFramePr>
          <p:cNvPr id="44" name="对象 43"/>
          <p:cNvGraphicFramePr>
            <a:graphicFrameLocks noChangeAspect="1"/>
          </p:cNvGraphicFramePr>
          <p:nvPr>
            <p:extLst>
              <p:ext uri="{D42A27DB-BD31-4B8C-83A1-F6EECF244321}">
                <p14:modId xmlns:p14="http://schemas.microsoft.com/office/powerpoint/2010/main" val="1131926417"/>
              </p:ext>
            </p:extLst>
          </p:nvPr>
        </p:nvGraphicFramePr>
        <p:xfrm>
          <a:off x="1366266" y="2348132"/>
          <a:ext cx="2429740" cy="764269"/>
        </p:xfrm>
        <a:graphic>
          <a:graphicData uri="http://schemas.openxmlformats.org/presentationml/2006/ole">
            <mc:AlternateContent xmlns:mc="http://schemas.openxmlformats.org/markup-compatibility/2006">
              <mc:Choice xmlns:v="urn:schemas-microsoft-com:vml" Requires="v">
                <p:oleObj spid="_x0000_s13404" name="Equation" r:id="rId7" imgW="1206500" imgH="381000" progId="Equation.DSMT4">
                  <p:embed/>
                </p:oleObj>
              </mc:Choice>
              <mc:Fallback>
                <p:oleObj name="Equation" r:id="rId7" imgW="1206500" imgH="381000" progId="Equation.DSMT4">
                  <p:embed/>
                  <p:pic>
                    <p:nvPicPr>
                      <p:cNvPr id="0" name="Object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66266" y="2348132"/>
                        <a:ext cx="2429740" cy="764269"/>
                      </a:xfrm>
                      <a:prstGeom prst="rect">
                        <a:avLst/>
                      </a:prstGeom>
                      <a:noFill/>
                    </p:spPr>
                  </p:pic>
                </p:oleObj>
              </mc:Fallback>
            </mc:AlternateContent>
          </a:graphicData>
        </a:graphic>
      </p:graphicFrame>
      <p:sp>
        <p:nvSpPr>
          <p:cNvPr id="53" name="矩形 52"/>
          <p:cNvSpPr/>
          <p:nvPr/>
        </p:nvSpPr>
        <p:spPr>
          <a:xfrm>
            <a:off x="6702989" y="685300"/>
            <a:ext cx="4795483" cy="789703"/>
          </a:xfrm>
          <a:prstGeom prst="rect">
            <a:avLst/>
          </a:prstGeom>
        </p:spPr>
        <p:txBody>
          <a:bodyPr wrap="square">
            <a:spAutoFit/>
          </a:bodyPr>
          <a:lstStyle/>
          <a:p>
            <a:r>
              <a:rPr lang="zh-CN" altLang="en-US" dirty="0">
                <a:solidFill>
                  <a:schemeClr val="tx2"/>
                </a:solidFill>
                <a:latin typeface="黑体" panose="02010609060101010101" pitchFamily="49" charset="-122"/>
                <a:ea typeface="黑体" panose="02010609060101010101" pitchFamily="49" charset="-122"/>
              </a:rPr>
              <a:t>系数矩阵里包含了变量的导数，所以这里需要求解插值函数的导数</a:t>
            </a:r>
          </a:p>
        </p:txBody>
      </p:sp>
      <p:graphicFrame>
        <p:nvGraphicFramePr>
          <p:cNvPr id="58" name="对象 57"/>
          <p:cNvGraphicFramePr>
            <a:graphicFrameLocks noChangeAspect="1"/>
          </p:cNvGraphicFramePr>
          <p:nvPr>
            <p:extLst>
              <p:ext uri="{D42A27DB-BD31-4B8C-83A1-F6EECF244321}">
                <p14:modId xmlns:p14="http://schemas.microsoft.com/office/powerpoint/2010/main" val="3208331145"/>
              </p:ext>
            </p:extLst>
          </p:nvPr>
        </p:nvGraphicFramePr>
        <p:xfrm>
          <a:off x="7126321" y="1551623"/>
          <a:ext cx="3370849" cy="780289"/>
        </p:xfrm>
        <a:graphic>
          <a:graphicData uri="http://schemas.openxmlformats.org/presentationml/2006/ole">
            <mc:AlternateContent xmlns:mc="http://schemas.openxmlformats.org/markup-compatibility/2006">
              <mc:Choice xmlns:v="urn:schemas-microsoft-com:vml" Requires="v">
                <p:oleObj spid="_x0000_s13405" name="Equation" r:id="rId9" imgW="1714500" imgH="393700" progId="Equation.DSMT4">
                  <p:embed/>
                </p:oleObj>
              </mc:Choice>
              <mc:Fallback>
                <p:oleObj name="Equation" r:id="rId9" imgW="1714500" imgH="393700" progId="Equation.DSMT4">
                  <p:embed/>
                  <p:pic>
                    <p:nvPicPr>
                      <p:cNvPr id="0" name="Object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26321" y="1551623"/>
                        <a:ext cx="3370849" cy="780289"/>
                      </a:xfrm>
                      <a:prstGeom prst="rect">
                        <a:avLst/>
                      </a:prstGeom>
                      <a:noFill/>
                    </p:spPr>
                  </p:pic>
                </p:oleObj>
              </mc:Fallback>
            </mc:AlternateContent>
          </a:graphicData>
        </a:graphic>
      </p:graphicFrame>
      <p:sp>
        <p:nvSpPr>
          <p:cNvPr id="64" name="Rectangle 24"/>
          <p:cNvSpPr>
            <a:spLocks noChangeArrowheads="1"/>
          </p:cNvSpPr>
          <p:nvPr/>
        </p:nvSpPr>
        <p:spPr bwMode="auto">
          <a:xfrm>
            <a:off x="4345108" y="3982327"/>
            <a:ext cx="115204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5" name="对象 64"/>
          <p:cNvGraphicFramePr>
            <a:graphicFrameLocks noChangeAspect="1"/>
          </p:cNvGraphicFramePr>
          <p:nvPr>
            <p:extLst>
              <p:ext uri="{D42A27DB-BD31-4B8C-83A1-F6EECF244321}">
                <p14:modId xmlns:p14="http://schemas.microsoft.com/office/powerpoint/2010/main" val="1873646962"/>
              </p:ext>
            </p:extLst>
          </p:nvPr>
        </p:nvGraphicFramePr>
        <p:xfrm>
          <a:off x="6702989" y="2348132"/>
          <a:ext cx="4305475" cy="1974598"/>
        </p:xfrm>
        <a:graphic>
          <a:graphicData uri="http://schemas.openxmlformats.org/presentationml/2006/ole">
            <mc:AlternateContent xmlns:mc="http://schemas.openxmlformats.org/markup-compatibility/2006">
              <mc:Choice xmlns:v="urn:schemas-microsoft-com:vml" Requires="v">
                <p:oleObj spid="_x0000_s13406" name="Equation" r:id="rId11" imgW="3860800" imgH="1765300" progId="Equation.DSMT4">
                  <p:embed/>
                </p:oleObj>
              </mc:Choice>
              <mc:Fallback>
                <p:oleObj name="Equation" r:id="rId11" imgW="3860800" imgH="1765300" progId="Equation.DSMT4">
                  <p:embed/>
                  <p:pic>
                    <p:nvPicPr>
                      <p:cNvPr id="0" name="Object 2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02989" y="2348132"/>
                        <a:ext cx="4305475" cy="1974598"/>
                      </a:xfrm>
                      <a:prstGeom prst="rect">
                        <a:avLst/>
                      </a:prstGeom>
                      <a:noFill/>
                    </p:spPr>
                  </p:pic>
                </p:oleObj>
              </mc:Fallback>
            </mc:AlternateContent>
          </a:graphicData>
        </a:graphic>
      </p:graphicFrame>
      <p:grpSp>
        <p:nvGrpSpPr>
          <p:cNvPr id="67" name="组合 66"/>
          <p:cNvGrpSpPr/>
          <p:nvPr/>
        </p:nvGrpSpPr>
        <p:grpSpPr>
          <a:xfrm>
            <a:off x="324318" y="3295453"/>
            <a:ext cx="6042939" cy="2478727"/>
            <a:chOff x="324318" y="3295453"/>
            <a:chExt cx="6042939" cy="2478727"/>
          </a:xfrm>
        </p:grpSpPr>
        <p:sp>
          <p:nvSpPr>
            <p:cNvPr id="3" name="矩形 2"/>
            <p:cNvSpPr/>
            <p:nvPr/>
          </p:nvSpPr>
          <p:spPr>
            <a:xfrm>
              <a:off x="324318" y="3295453"/>
              <a:ext cx="6042939" cy="477054"/>
            </a:xfrm>
            <a:prstGeom prst="rect">
              <a:avLst/>
            </a:prstGeom>
            <a:ln>
              <a:solidFill>
                <a:schemeClr val="tx2"/>
              </a:solidFill>
            </a:ln>
          </p:spPr>
          <p:txBody>
            <a:bodyPr wrap="square">
              <a:spAutoFit/>
            </a:bodyPr>
            <a:lstStyle/>
            <a:p>
              <a:pPr indent="304800" defTabSz="914347">
                <a:lnSpc>
                  <a:spcPct val="125000"/>
                </a:lnSpc>
                <a:spcBef>
                  <a:spcPct val="0"/>
                </a:spcBef>
                <a:spcAft>
                  <a:spcPts val="0"/>
                </a:spcAft>
              </a:pPr>
              <a:r>
                <a:rPr lang="en-US" altLang="zh-CN" sz="2000" b="1" dirty="0" err="1">
                  <a:solidFill>
                    <a:srgbClr val="0000CC"/>
                  </a:solidFill>
                  <a:latin typeface="黑体" pitchFamily="49" charset="-122"/>
                  <a:ea typeface="黑体" panose="02010609060101010101" pitchFamily="49" charset="-122"/>
                  <a:cs typeface="Arial" panose="020B0604020202020204" pitchFamily="34" charset="0"/>
                </a:rPr>
                <a:t>Ingard</a:t>
              </a:r>
              <a:r>
                <a:rPr lang="en-US" altLang="zh-CN" sz="2000" b="1" dirty="0">
                  <a:solidFill>
                    <a:srgbClr val="0000CC"/>
                  </a:solidFill>
                  <a:latin typeface="黑体" pitchFamily="49" charset="-122"/>
                  <a:ea typeface="黑体" panose="02010609060101010101" pitchFamily="49" charset="-122"/>
                  <a:cs typeface="Arial" panose="020B0604020202020204" pitchFamily="34" charset="0"/>
                </a:rPr>
                <a:t>-Myers</a:t>
              </a:r>
              <a:r>
                <a:rPr lang="zh-CN" altLang="zh-CN" sz="2000" b="1" dirty="0">
                  <a:solidFill>
                    <a:srgbClr val="0000CC"/>
                  </a:solidFill>
                  <a:latin typeface="黑体" pitchFamily="49" charset="-122"/>
                  <a:ea typeface="黑体" panose="02010609060101010101" pitchFamily="49" charset="-122"/>
                  <a:cs typeface="Arial" panose="020B0604020202020204" pitchFamily="34" charset="0"/>
                </a:rPr>
                <a:t>给出了特征值问题的边界条件：</a:t>
              </a:r>
            </a:p>
          </p:txBody>
        </p:sp>
        <p:grpSp>
          <p:nvGrpSpPr>
            <p:cNvPr id="11" name="组合 10"/>
            <p:cNvGrpSpPr/>
            <p:nvPr/>
          </p:nvGrpSpPr>
          <p:grpSpPr>
            <a:xfrm>
              <a:off x="361567" y="3790513"/>
              <a:ext cx="3224246" cy="1983667"/>
              <a:chOff x="149856" y="1209496"/>
              <a:chExt cx="4309159" cy="1917006"/>
            </a:xfrm>
          </p:grpSpPr>
          <p:graphicFrame>
            <p:nvGraphicFramePr>
              <p:cNvPr id="7" name="对象 6"/>
              <p:cNvGraphicFramePr>
                <a:graphicFrameLocks noChangeAspect="1"/>
              </p:cNvGraphicFramePr>
              <p:nvPr>
                <p:extLst>
                  <p:ext uri="{D42A27DB-BD31-4B8C-83A1-F6EECF244321}">
                    <p14:modId xmlns:p14="http://schemas.microsoft.com/office/powerpoint/2010/main" val="2133234187"/>
                  </p:ext>
                </p:extLst>
              </p:nvPr>
            </p:nvGraphicFramePr>
            <p:xfrm>
              <a:off x="377846" y="1209496"/>
              <a:ext cx="4081169" cy="879676"/>
            </p:xfrm>
            <a:graphic>
              <a:graphicData uri="http://schemas.openxmlformats.org/presentationml/2006/ole">
                <mc:AlternateContent xmlns:mc="http://schemas.openxmlformats.org/markup-compatibility/2006">
                  <mc:Choice xmlns:v="urn:schemas-microsoft-com:vml" Requires="v">
                    <p:oleObj spid="_x0000_s13407" name="Equation" r:id="rId13" imgW="1981200" imgH="431800" progId="Equation.DSMT4">
                      <p:embed/>
                    </p:oleObj>
                  </mc:Choice>
                  <mc:Fallback>
                    <p:oleObj name="Equation" r:id="rId13" imgW="1981200" imgH="431800" progId="Equation.DSMT4">
                      <p:embed/>
                      <p:pic>
                        <p:nvPicPr>
                          <p:cNvPr id="0" name="Object 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7846" y="1209496"/>
                            <a:ext cx="4081169" cy="879676"/>
                          </a:xfrm>
                          <a:prstGeom prst="rect">
                            <a:avLst/>
                          </a:prstGeom>
                          <a:noFill/>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4060687524"/>
                  </p:ext>
                </p:extLst>
              </p:nvPr>
            </p:nvGraphicFramePr>
            <p:xfrm>
              <a:off x="377846" y="2197028"/>
              <a:ext cx="4028863" cy="929474"/>
            </p:xfrm>
            <a:graphic>
              <a:graphicData uri="http://schemas.openxmlformats.org/presentationml/2006/ole">
                <mc:AlternateContent xmlns:mc="http://schemas.openxmlformats.org/markup-compatibility/2006">
                  <mc:Choice xmlns:v="urn:schemas-microsoft-com:vml" Requires="v">
                    <p:oleObj spid="_x0000_s13408" name="Equation" r:id="rId15" imgW="1854200" imgH="431800" progId="Equation.DSMT4">
                      <p:embed/>
                    </p:oleObj>
                  </mc:Choice>
                  <mc:Fallback>
                    <p:oleObj name="Equation" r:id="rId15" imgW="1854200" imgH="431800" progId="Equation.DSMT4">
                      <p:embed/>
                      <p:pic>
                        <p:nvPicPr>
                          <p:cNvPr id="0" name="Object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7846" y="2197028"/>
                            <a:ext cx="4028863" cy="929474"/>
                          </a:xfrm>
                          <a:prstGeom prst="rect">
                            <a:avLst/>
                          </a:prstGeom>
                          <a:noFill/>
                        </p:spPr>
                      </p:pic>
                    </p:oleObj>
                  </mc:Fallback>
                </mc:AlternateContent>
              </a:graphicData>
            </a:graphic>
          </p:graphicFrame>
          <p:sp>
            <p:nvSpPr>
              <p:cNvPr id="41" name="左中括号 40"/>
              <p:cNvSpPr/>
              <p:nvPr/>
            </p:nvSpPr>
            <p:spPr>
              <a:xfrm>
                <a:off x="149856" y="1365774"/>
                <a:ext cx="227990" cy="1562623"/>
              </a:xfrm>
              <a:prstGeom prst="leftBracket">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66" name="矩形 65"/>
            <p:cNvSpPr/>
            <p:nvPr/>
          </p:nvSpPr>
          <p:spPr>
            <a:xfrm>
              <a:off x="3649332" y="3976808"/>
              <a:ext cx="2717925" cy="1754326"/>
            </a:xfrm>
            <a:prstGeom prst="rect">
              <a:avLst/>
            </a:prstGeom>
            <a:ln>
              <a:solidFill>
                <a:schemeClr val="tx2"/>
              </a:solidFill>
            </a:ln>
          </p:spPr>
          <p:txBody>
            <a:bodyPr wrap="square">
              <a:spAutoFit/>
            </a:bodyPr>
            <a:lstStyle/>
            <a:p>
              <a:r>
                <a:rPr lang="zh-CN" altLang="zh-CN" sz="1800" kern="100" dirty="0" smtClean="0">
                  <a:latin typeface="黑体" panose="02010609060101010101" pitchFamily="49" charset="-122"/>
                  <a:ea typeface="黑体" panose="02010609060101010101" pitchFamily="49" charset="-122"/>
                  <a:cs typeface="Times New Roman" panose="02020603050405020304" pitchFamily="18" charset="0"/>
                </a:rPr>
                <a:t>边界</a:t>
              </a:r>
              <a:r>
                <a:rPr lang="zh-CN" altLang="zh-CN" sz="1800" kern="100" dirty="0">
                  <a:latin typeface="黑体" panose="02010609060101010101" pitchFamily="49" charset="-122"/>
                  <a:ea typeface="黑体" panose="02010609060101010101" pitchFamily="49" charset="-122"/>
                  <a:cs typeface="Times New Roman" panose="02020603050405020304" pitchFamily="18" charset="0"/>
                </a:rPr>
                <a:t>上的配置点既要满足控制方程又要满足边界条件，因此在边界点上，方程是“超定”的</a:t>
              </a:r>
              <a:r>
                <a:rPr lang="zh-CN" altLang="zh-CN" sz="1800" kern="100" dirty="0" smtClean="0">
                  <a:latin typeface="黑体" panose="02010609060101010101" pitchFamily="49" charset="-122"/>
                  <a:ea typeface="黑体" panose="02010609060101010101" pitchFamily="49" charset="-122"/>
                  <a:cs typeface="Times New Roman" panose="02020603050405020304" pitchFamily="18" charset="0"/>
                </a:rPr>
                <a:t>。</a:t>
              </a:r>
              <a:r>
                <a:rPr lang="zh-CN" altLang="en-US" sz="1800" kern="100" dirty="0" smtClean="0">
                  <a:latin typeface="黑体" panose="02010609060101010101" pitchFamily="49" charset="-122"/>
                  <a:ea typeface="黑体" panose="02010609060101010101" pitchFamily="49" charset="-122"/>
                  <a:cs typeface="Times New Roman" panose="02020603050405020304" pitchFamily="18" charset="0"/>
                </a:rPr>
                <a:t>可采用</a:t>
              </a:r>
              <a:r>
                <a:rPr lang="zh-CN" altLang="zh-CN" sz="1800" dirty="0">
                  <a:latin typeface="黑体" panose="02010609060101010101" pitchFamily="49" charset="-122"/>
                  <a:ea typeface="黑体" panose="02010609060101010101" pitchFamily="49" charset="-122"/>
                </a:rPr>
                <a:t>“强制”</a:t>
              </a:r>
              <a:r>
                <a:rPr lang="zh-CN" altLang="zh-CN" sz="1800" dirty="0" smtClean="0">
                  <a:latin typeface="黑体" panose="02010609060101010101" pitchFamily="49" charset="-122"/>
                  <a:ea typeface="黑体" panose="02010609060101010101" pitchFamily="49" charset="-122"/>
                </a:rPr>
                <a:t>边界条件</a:t>
              </a:r>
              <a:r>
                <a:rPr lang="zh-CN" altLang="en-US" sz="1800" dirty="0" smtClean="0">
                  <a:latin typeface="黑体" panose="02010609060101010101" pitchFamily="49" charset="-122"/>
                  <a:ea typeface="黑体" panose="02010609060101010101" pitchFamily="49" charset="-122"/>
                </a:rPr>
                <a:t>或者自然边界条件处理。</a:t>
              </a:r>
              <a:endParaRPr lang="zh-CN" altLang="en-US" sz="1800" dirty="0">
                <a:latin typeface="黑体" panose="02010609060101010101" pitchFamily="49" charset="-122"/>
                <a:ea typeface="黑体" panose="02010609060101010101" pitchFamily="49" charset="-122"/>
              </a:endParaRPr>
            </a:p>
          </p:txBody>
        </p:sp>
      </p:grpSp>
      <p:sp>
        <p:nvSpPr>
          <p:cNvPr id="23" name="页脚占位符 4"/>
          <p:cNvSpPr>
            <a:spLocks noGrp="1"/>
          </p:cNvSpPr>
          <p:nvPr>
            <p:ph type="ftr" sz="quarter" idx="11"/>
          </p:nvPr>
        </p:nvSpPr>
        <p:spPr>
          <a:xfrm>
            <a:off x="630382" y="6020949"/>
            <a:ext cx="6747163" cy="459228"/>
          </a:xfrm>
        </p:spPr>
        <p:txBody>
          <a:bodyPr/>
          <a:lstStyle/>
          <a:p>
            <a:r>
              <a:rPr lang="zh-CN" altLang="en-US" dirty="0" smtClean="0"/>
              <a:t>旋流管道声模态与声类比（</a:t>
            </a:r>
            <a:r>
              <a:rPr lang="en-US" altLang="zh-CN" dirty="0" smtClean="0"/>
              <a:t>SJTU-SVN</a:t>
            </a:r>
            <a:r>
              <a:rPr lang="zh-CN" altLang="en-US" dirty="0" smtClean="0"/>
              <a:t>）</a:t>
            </a:r>
            <a:endParaRPr lang="zh-CN" altLang="en-US" dirty="0"/>
          </a:p>
        </p:txBody>
      </p:sp>
      <p:sp>
        <p:nvSpPr>
          <p:cNvPr id="24" name="日期占位符 3"/>
          <p:cNvSpPr>
            <a:spLocks noGrp="1"/>
          </p:cNvSpPr>
          <p:nvPr>
            <p:ph type="dt" sz="half" idx="2"/>
          </p:nvPr>
        </p:nvSpPr>
        <p:spPr>
          <a:xfrm>
            <a:off x="8693447" y="6193938"/>
            <a:ext cx="1015371" cy="221357"/>
          </a:xfrm>
        </p:spPr>
        <p:txBody>
          <a:bodyPr/>
          <a:lstStyle/>
          <a:p>
            <a:r>
              <a:rPr lang="en-US" altLang="zh-CN" dirty="0" smtClean="0"/>
              <a:t>2018-12-02</a:t>
            </a:r>
            <a:endParaRPr lang="zh-CN" altLang="en-US" dirty="0"/>
          </a:p>
        </p:txBody>
      </p:sp>
    </p:spTree>
    <p:extLst>
      <p:ext uri="{BB962C8B-B14F-4D97-AF65-F5344CB8AC3E}">
        <p14:creationId xmlns:p14="http://schemas.microsoft.com/office/powerpoint/2010/main" val="16855061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a:t>
            </a:r>
            <a:r>
              <a:rPr lang="zh-CN" altLang="en-US" dirty="0" smtClean="0"/>
              <a:t>不同参数</a:t>
            </a:r>
            <a:r>
              <a:rPr lang="zh-CN" altLang="en-US" dirty="0"/>
              <a:t>对特征值的影响</a:t>
            </a:r>
            <a:endParaRPr lang="zh-CN" altLang="en-US" dirty="0">
              <a:solidFill>
                <a:schemeClr val="bg1"/>
              </a:solidFill>
            </a:endParaRPr>
          </a:p>
        </p:txBody>
      </p:sp>
      <p:sp>
        <p:nvSpPr>
          <p:cNvPr id="6" name="灯片编号占位符 5"/>
          <p:cNvSpPr>
            <a:spLocks noGrp="1"/>
          </p:cNvSpPr>
          <p:nvPr>
            <p:ph type="sldNum" sz="quarter" idx="12"/>
          </p:nvPr>
        </p:nvSpPr>
        <p:spPr/>
        <p:txBody>
          <a:bodyPr/>
          <a:lstStyle/>
          <a:p>
            <a:fld id="{DEA19E0E-33C5-407F-B9FB-31BDCF2C117F}" type="slidenum">
              <a:rPr lang="zh-CN" altLang="en-US" smtClean="0"/>
              <a:pPr/>
              <a:t>12</a:t>
            </a:fld>
            <a:endParaRPr lang="zh-CN" altLang="en-US" dirty="0"/>
          </a:p>
        </p:txBody>
      </p:sp>
      <p:sp>
        <p:nvSpPr>
          <p:cNvPr id="3" name="矩形 2"/>
          <p:cNvSpPr/>
          <p:nvPr/>
        </p:nvSpPr>
        <p:spPr>
          <a:xfrm>
            <a:off x="-625033" y="782544"/>
            <a:ext cx="6781930" cy="523220"/>
          </a:xfrm>
          <a:prstGeom prst="rect">
            <a:avLst/>
          </a:prstGeom>
        </p:spPr>
        <p:txBody>
          <a:bodyPr wrap="square">
            <a:spAutoFit/>
          </a:bodyPr>
          <a:lstStyle/>
          <a:p>
            <a:pPr marL="914400" lvl="2" algn="just">
              <a:spcBef>
                <a:spcPts val="600"/>
              </a:spcBef>
              <a:spcAft>
                <a:spcPts val="300"/>
              </a:spcAft>
              <a:tabLst>
                <a:tab pos="629920" algn="l"/>
              </a:tabLst>
            </a:pPr>
            <a:r>
              <a:rPr lang="zh-CN" altLang="zh-CN" sz="2800" b="1" dirty="0">
                <a:solidFill>
                  <a:srgbClr val="0000CC"/>
                </a:solidFill>
                <a:latin typeface="黑体" pitchFamily="49" charset="-122"/>
                <a:ea typeface="黑体" panose="02010609060101010101" pitchFamily="49" charset="-122"/>
                <a:cs typeface="Arial" panose="020B0604020202020204" pitchFamily="34" charset="0"/>
              </a:rPr>
              <a:t>案例</a:t>
            </a:r>
            <a:r>
              <a:rPr lang="en-US" altLang="zh-CN" sz="2800" b="1" dirty="0">
                <a:solidFill>
                  <a:srgbClr val="0000CC"/>
                </a:solidFill>
                <a:latin typeface="黑体" pitchFamily="49" charset="-122"/>
                <a:ea typeface="黑体" panose="02010609060101010101" pitchFamily="49" charset="-122"/>
                <a:cs typeface="Arial" panose="020B0604020202020204" pitchFamily="34" charset="0"/>
              </a:rPr>
              <a:t>1</a:t>
            </a:r>
            <a:r>
              <a:rPr lang="zh-CN" altLang="zh-CN" sz="2800" b="1" dirty="0">
                <a:solidFill>
                  <a:srgbClr val="0000CC"/>
                </a:solidFill>
                <a:latin typeface="黑体" pitchFamily="49" charset="-122"/>
                <a:ea typeface="黑体" panose="02010609060101010101" pitchFamily="49" charset="-122"/>
                <a:cs typeface="Arial" panose="020B0604020202020204" pitchFamily="34" charset="0"/>
              </a:rPr>
              <a:t>：平均旋流对模态计算的影响</a:t>
            </a:r>
          </a:p>
        </p:txBody>
      </p:sp>
      <p:pic>
        <p:nvPicPr>
          <p:cNvPr id="7" name="图片 6"/>
          <p:cNvPicPr>
            <a:picLocks noChangeAspect="1"/>
          </p:cNvPicPr>
          <p:nvPr/>
        </p:nvPicPr>
        <p:blipFill rotWithShape="1">
          <a:blip r:embed="rId4"/>
          <a:srcRect l="3470" t="4885" r="7563"/>
          <a:stretch/>
        </p:blipFill>
        <p:spPr>
          <a:xfrm>
            <a:off x="-42533" y="1329265"/>
            <a:ext cx="6099858" cy="4204196"/>
          </a:xfrm>
          <a:prstGeom prst="rect">
            <a:avLst/>
          </a:prstGeom>
        </p:spPr>
      </p:pic>
      <p:sp>
        <p:nvSpPr>
          <p:cNvPr id="11" name="矩形 10"/>
          <p:cNvSpPr/>
          <p:nvPr/>
        </p:nvSpPr>
        <p:spPr>
          <a:xfrm>
            <a:off x="47335" y="5506288"/>
            <a:ext cx="6137727" cy="338554"/>
          </a:xfrm>
          <a:prstGeom prst="rect">
            <a:avLst/>
          </a:prstGeom>
        </p:spPr>
        <p:txBody>
          <a:bodyPr wrap="square">
            <a:spAutoFit/>
          </a:bodyPr>
          <a:lstStyle/>
          <a:p>
            <a:r>
              <a:rPr lang="en-US" altLang="zh-CN" sz="1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   </a:t>
            </a:r>
            <a:r>
              <a:rPr lang="zh-CN" altLang="zh-CN" sz="1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无旋流</a:t>
            </a:r>
            <a:r>
              <a:rPr lang="zh-CN" altLang="zh-CN"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与旋流对比</a:t>
            </a:r>
            <a:r>
              <a:rPr lang="en-US" altLang="zh-CN" sz="1600" kern="100" dirty="0" smtClean="0">
                <a:solidFill>
                  <a:schemeClr val="tx2"/>
                </a:solidFill>
                <a:latin typeface="黑体" panose="02010609060101010101" pitchFamily="49" charset="-122"/>
                <a:ea typeface="黑体" panose="02010609060101010101" pitchFamily="49" charset="-122"/>
              </a:rPr>
              <a:t>-</a:t>
            </a:r>
            <a:r>
              <a:rPr lang="zh-CN" altLang="zh-CN" sz="1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参数：</a:t>
            </a:r>
            <a:r>
              <a:rPr lang="en-US" altLang="zh-CN" sz="1600" kern="100" dirty="0" smtClean="0">
                <a:solidFill>
                  <a:schemeClr val="tx2"/>
                </a:solidFill>
                <a:latin typeface="黑体" panose="02010609060101010101" pitchFamily="49" charset="-122"/>
                <a:ea typeface="黑体" panose="02010609060101010101" pitchFamily="49" charset="-122"/>
              </a:rPr>
              <a:t>h=0.6,w=25,n=15,Ux=0.5</a:t>
            </a:r>
            <a:r>
              <a:rPr lang="zh-CN" altLang="zh-CN"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硬壁</a:t>
            </a:r>
            <a:endParaRPr lang="zh-CN" altLang="en-US" sz="1600" dirty="0">
              <a:solidFill>
                <a:schemeClr val="tx2"/>
              </a:solidFill>
              <a:latin typeface="黑体" panose="02010609060101010101" pitchFamily="49" charset="-122"/>
              <a:ea typeface="黑体" panose="02010609060101010101" pitchFamily="49" charset="-122"/>
            </a:endParaRPr>
          </a:p>
        </p:txBody>
      </p:sp>
      <p:sp>
        <p:nvSpPr>
          <p:cNvPr id="48" name="内容占位符 2"/>
          <p:cNvSpPr txBox="1">
            <a:spLocks/>
          </p:cNvSpPr>
          <p:nvPr/>
        </p:nvSpPr>
        <p:spPr>
          <a:xfrm>
            <a:off x="6067534" y="827002"/>
            <a:ext cx="2992505" cy="5041341"/>
          </a:xfrm>
          <a:prstGeom prst="rect">
            <a:avLst/>
          </a:prstGeom>
          <a:ln>
            <a:solidFill>
              <a:schemeClr val="tx1"/>
            </a:solidFill>
          </a:ln>
        </p:spPr>
        <p:txBody>
          <a:bodyPr vert="horz" lIns="90000" tIns="0" rIns="91440" bIns="0" rtlCol="0">
            <a:normAutofit lnSpcReduction="10000"/>
          </a:bodyPr>
          <a:lstStyle>
            <a:lvl1pPr marL="228587" indent="-228587" algn="l" defTabSz="914347" rtl="0" eaLnBrk="1" fontAlgn="ctr" latinLnBrk="0" hangingPunct="1">
              <a:lnSpc>
                <a:spcPct val="100000"/>
              </a:lnSpc>
              <a:spcBef>
                <a:spcPts val="300"/>
              </a:spcBef>
              <a:spcAft>
                <a:spcPts val="0"/>
              </a:spcAft>
              <a:buSzPct val="90000"/>
              <a:buFontTx/>
              <a:buBlip>
                <a:blip r:embed="rId5"/>
              </a:buBlip>
              <a:defRPr lang="zh-CN" altLang="en-US" sz="2800" b="0" kern="1200" baseline="0" dirty="0" smtClean="0">
                <a:solidFill>
                  <a:srgbClr val="002060"/>
                </a:solidFill>
                <a:latin typeface="Arial" panose="020B0604020202020204" pitchFamily="34" charset="0"/>
                <a:ea typeface="黑体" panose="02010609060101010101" pitchFamily="49" charset="-122"/>
                <a:cs typeface="Arial" panose="020B0604020202020204" pitchFamily="34" charset="0"/>
              </a:defRPr>
            </a:lvl1pPr>
            <a:lvl2pPr marL="361950" indent="-184150" algn="l" defTabSz="914347" rtl="0" eaLnBrk="1" latinLnBrk="0" hangingPunct="1">
              <a:lnSpc>
                <a:spcPct val="100000"/>
              </a:lnSpc>
              <a:spcBef>
                <a:spcPts val="300"/>
              </a:spcBef>
              <a:spcAft>
                <a:spcPts val="0"/>
              </a:spcAft>
              <a:buSzPct val="120000"/>
              <a:buFontTx/>
              <a:buBlip>
                <a:blip r:embed="rId6"/>
              </a:buBlip>
              <a:defRPr sz="2400" b="0" kern="1200" baseline="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defRPr>
            </a:lvl2pPr>
            <a:lvl3pPr marL="450850" indent="-184150" algn="l" defTabSz="914347" rtl="0" eaLnBrk="1" latinLnBrk="0" hangingPunct="1">
              <a:lnSpc>
                <a:spcPct val="100000"/>
              </a:lnSpc>
              <a:spcBef>
                <a:spcPts val="300"/>
              </a:spcBef>
              <a:spcAft>
                <a:spcPts val="0"/>
              </a:spcAft>
              <a:buClr>
                <a:schemeClr val="tx1"/>
              </a:buClr>
              <a:buSzPct val="90000"/>
              <a:buFont typeface="Wingdings" panose="05000000000000000000" pitchFamily="2" charset="2"/>
              <a:buChar char="]"/>
              <a:defRPr sz="1800" b="0" kern="1200" baseline="0">
                <a:solidFill>
                  <a:schemeClr val="accent4">
                    <a:lumMod val="50000"/>
                  </a:schemeClr>
                </a:solidFill>
                <a:latin typeface="Arial" panose="020B0604020202020204" pitchFamily="34" charset="0"/>
                <a:ea typeface="微软雅黑" panose="020B0503020204020204" pitchFamily="34" charset="-122"/>
                <a:cs typeface="Arial" panose="020B0604020202020204" pitchFamily="34" charset="0"/>
              </a:defRPr>
            </a:lvl3pPr>
            <a:lvl4pPr marL="1600105"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4pPr>
            <a:lvl5pPr marL="2057278"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5pPr>
            <a:lvl6pPr marL="2514451"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79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69"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spcBef>
                <a:spcPts val="600"/>
              </a:spcBef>
            </a:pPr>
            <a:r>
              <a:rPr lang="zh-CN" altLang="en-US" sz="2400" dirty="0" smtClean="0"/>
              <a:t>特征值为轴向波数，反映管道声传播特性</a:t>
            </a:r>
            <a:endParaRPr lang="en-US" altLang="zh-CN" sz="2400" dirty="0" smtClean="0"/>
          </a:p>
          <a:p>
            <a:pPr>
              <a:spcBef>
                <a:spcPts val="600"/>
              </a:spcBef>
            </a:pPr>
            <a:r>
              <a:rPr lang="zh-CN" altLang="en-US" sz="2400" dirty="0"/>
              <a:t>（近</a:t>
            </a:r>
            <a:r>
              <a:rPr lang="en-US" altLang="zh-CN" sz="2400" dirty="0"/>
              <a:t>/</a:t>
            </a:r>
            <a:r>
              <a:rPr lang="zh-CN" altLang="en-US" sz="2400" dirty="0"/>
              <a:t>纯）声</a:t>
            </a:r>
            <a:r>
              <a:rPr lang="zh-CN" altLang="en-US" sz="2400" dirty="0" smtClean="0"/>
              <a:t>模态</a:t>
            </a:r>
            <a:endParaRPr lang="en-US" altLang="zh-CN" sz="2400" dirty="0" smtClean="0"/>
          </a:p>
          <a:p>
            <a:pPr>
              <a:spcBef>
                <a:spcPts val="600"/>
              </a:spcBef>
            </a:pPr>
            <a:r>
              <a:rPr lang="zh-CN" altLang="en-US" sz="2400" dirty="0"/>
              <a:t>涡量占优</a:t>
            </a:r>
            <a:r>
              <a:rPr lang="zh-CN" altLang="en-US" sz="2400" dirty="0" smtClean="0"/>
              <a:t>的（</a:t>
            </a:r>
            <a:r>
              <a:rPr lang="zh-CN" altLang="en-US" sz="2400" dirty="0"/>
              <a:t>近</a:t>
            </a:r>
            <a:r>
              <a:rPr lang="en-US" altLang="zh-CN" sz="2400" dirty="0"/>
              <a:t>/</a:t>
            </a:r>
            <a:r>
              <a:rPr lang="zh-CN" altLang="en-US" sz="2400" dirty="0"/>
              <a:t>纯）对流</a:t>
            </a:r>
            <a:r>
              <a:rPr lang="zh-CN" altLang="en-US" sz="2400" dirty="0" smtClean="0"/>
              <a:t>模态</a:t>
            </a:r>
            <a:endParaRPr lang="en-US" altLang="zh-CN" sz="2400" dirty="0" smtClean="0"/>
          </a:p>
          <a:p>
            <a:pPr marL="0" indent="0">
              <a:spcBef>
                <a:spcPts val="600"/>
              </a:spcBef>
              <a:buNone/>
            </a:pPr>
            <a:endParaRPr lang="en-US" altLang="zh-CN" sz="2400" dirty="0"/>
          </a:p>
          <a:p>
            <a:pPr>
              <a:spcBef>
                <a:spcPts val="600"/>
              </a:spcBef>
            </a:pPr>
            <a:r>
              <a:rPr lang="zh-CN" altLang="zh-CN" sz="2400" dirty="0" smtClean="0"/>
              <a:t>旋流改变</a:t>
            </a:r>
            <a:r>
              <a:rPr lang="zh-CN" altLang="zh-CN" sz="2400" dirty="0"/>
              <a:t>了管道声传播的截止和传播</a:t>
            </a:r>
            <a:r>
              <a:rPr lang="zh-CN" altLang="zh-CN" sz="2400" dirty="0" smtClean="0"/>
              <a:t>特性</a:t>
            </a:r>
            <a:endParaRPr lang="en-US" altLang="zh-CN" sz="2400" dirty="0" smtClean="0"/>
          </a:p>
          <a:p>
            <a:pPr>
              <a:spcBef>
                <a:spcPts val="600"/>
              </a:spcBef>
            </a:pPr>
            <a:r>
              <a:rPr lang="zh-CN" altLang="en-US" sz="2400" dirty="0" smtClean="0"/>
              <a:t>旋流是导致</a:t>
            </a:r>
            <a:r>
              <a:rPr lang="zh-CN" altLang="en-US" sz="2400" dirty="0"/>
              <a:t>进口叶道</a:t>
            </a:r>
            <a:r>
              <a:rPr lang="zh-CN" altLang="en-US" sz="2400" dirty="0" smtClean="0"/>
              <a:t>区域声共振因素之一</a:t>
            </a:r>
            <a:r>
              <a:rPr lang="zh-CN" altLang="en-US" sz="1600" dirty="0" smtClean="0"/>
              <a:t>（</a:t>
            </a:r>
            <a:r>
              <a:rPr lang="en-US" altLang="zh-CN" sz="1600" dirty="0" err="1" smtClean="0"/>
              <a:t>Copper&amp;Peake</a:t>
            </a:r>
            <a:r>
              <a:rPr lang="en-US" altLang="zh-CN" sz="1600" dirty="0" smtClean="0"/>
              <a:t> 2010 JFM</a:t>
            </a:r>
            <a:r>
              <a:rPr lang="zh-CN" altLang="en-US" sz="1600" dirty="0" smtClean="0"/>
              <a:t>）</a:t>
            </a:r>
            <a:endParaRPr lang="en-US" altLang="zh-CN" sz="1600" dirty="0" smtClean="0"/>
          </a:p>
          <a:p>
            <a:pPr marL="0" indent="0">
              <a:spcBef>
                <a:spcPts val="600"/>
              </a:spcBef>
              <a:buNone/>
            </a:pPr>
            <a:endParaRPr lang="en-US" altLang="zh-CN" sz="2400" dirty="0" smtClean="0"/>
          </a:p>
          <a:p>
            <a:pPr>
              <a:spcBef>
                <a:spcPts val="600"/>
              </a:spcBef>
            </a:pPr>
            <a:endParaRPr lang="en-US" altLang="zh-CN" sz="2400" dirty="0" smtClean="0"/>
          </a:p>
          <a:p>
            <a:pPr>
              <a:spcBef>
                <a:spcPts val="600"/>
              </a:spcBef>
            </a:pPr>
            <a:endParaRPr lang="en-US" altLang="zh-CN" sz="2400" dirty="0" smtClean="0"/>
          </a:p>
          <a:p>
            <a:pPr>
              <a:spcBef>
                <a:spcPts val="600"/>
              </a:spcBef>
            </a:pPr>
            <a:endParaRPr lang="en-US" altLang="zh-CN" sz="2400" dirty="0" smtClean="0"/>
          </a:p>
          <a:p>
            <a:pPr>
              <a:spcBef>
                <a:spcPts val="600"/>
              </a:spcBef>
            </a:pPr>
            <a:endParaRPr lang="en-US" altLang="zh-CN" sz="2400" dirty="0" smtClean="0"/>
          </a:p>
          <a:p>
            <a:pPr>
              <a:spcBef>
                <a:spcPts val="600"/>
              </a:spcBef>
            </a:pPr>
            <a:endParaRPr lang="en-US" altLang="zh-CN" sz="2400" dirty="0" smtClean="0"/>
          </a:p>
          <a:p>
            <a:pPr>
              <a:spcBef>
                <a:spcPts val="600"/>
              </a:spcBef>
            </a:pPr>
            <a:endParaRPr lang="en-US" altLang="zh-CN" sz="2400" dirty="0" smtClean="0"/>
          </a:p>
          <a:p>
            <a:pPr>
              <a:spcBef>
                <a:spcPts val="600"/>
              </a:spcBef>
            </a:pPr>
            <a:endParaRPr lang="en-US" altLang="zh-CN" sz="2400" dirty="0" smtClean="0"/>
          </a:p>
          <a:p>
            <a:pPr>
              <a:spcBef>
                <a:spcPts val="600"/>
              </a:spcBef>
            </a:pPr>
            <a:endParaRPr lang="en-US" altLang="zh-CN" sz="2400" dirty="0"/>
          </a:p>
          <a:p>
            <a:pPr>
              <a:spcBef>
                <a:spcPts val="600"/>
              </a:spcBef>
            </a:pPr>
            <a:endParaRPr lang="zh-CN" altLang="en-US" sz="2400" dirty="0"/>
          </a:p>
          <a:p>
            <a:pPr>
              <a:spcBef>
                <a:spcPts val="600"/>
              </a:spcBef>
            </a:pPr>
            <a:endParaRPr lang="en-US" altLang="zh-CN" sz="2400" dirty="0" smtClean="0"/>
          </a:p>
          <a:p>
            <a:pPr>
              <a:spcBef>
                <a:spcPts val="600"/>
              </a:spcBef>
            </a:pPr>
            <a:endParaRPr lang="en-US" altLang="zh-CN" sz="2400" dirty="0"/>
          </a:p>
        </p:txBody>
      </p:sp>
      <p:graphicFrame>
        <p:nvGraphicFramePr>
          <p:cNvPr id="50" name="对象 49"/>
          <p:cNvGraphicFramePr>
            <a:graphicFrameLocks noChangeAspect="1"/>
          </p:cNvGraphicFramePr>
          <p:nvPr>
            <p:extLst>
              <p:ext uri="{D42A27DB-BD31-4B8C-83A1-F6EECF244321}">
                <p14:modId xmlns:p14="http://schemas.microsoft.com/office/powerpoint/2010/main" val="1658476749"/>
              </p:ext>
            </p:extLst>
          </p:nvPr>
        </p:nvGraphicFramePr>
        <p:xfrm>
          <a:off x="9223042" y="865788"/>
          <a:ext cx="2242559" cy="836275"/>
        </p:xfrm>
        <a:graphic>
          <a:graphicData uri="http://schemas.openxmlformats.org/presentationml/2006/ole">
            <mc:AlternateContent xmlns:mc="http://schemas.openxmlformats.org/markup-compatibility/2006">
              <mc:Choice xmlns:v="urn:schemas-microsoft-com:vml" Requires="v">
                <p:oleObj spid="_x0000_s14410" name="Equation" r:id="rId7" imgW="1612800" imgH="520560" progId="Equation.DSMT4">
                  <p:embed/>
                </p:oleObj>
              </mc:Choice>
              <mc:Fallback>
                <p:oleObj name="Equation" r:id="rId7" imgW="1612800" imgH="520560" progId="Equation.DSMT4">
                  <p:embed/>
                  <p:pic>
                    <p:nvPicPr>
                      <p:cNvPr id="0" name=""/>
                      <p:cNvPicPr>
                        <a:picLocks noChangeAspect="1" noChangeArrowheads="1"/>
                      </p:cNvPicPr>
                      <p:nvPr/>
                    </p:nvPicPr>
                    <p:blipFill>
                      <a:blip r:embed="rId8"/>
                      <a:srcRect/>
                      <a:stretch>
                        <a:fillRect/>
                      </a:stretch>
                    </p:blipFill>
                    <p:spPr bwMode="auto">
                      <a:xfrm>
                        <a:off x="9223042" y="865788"/>
                        <a:ext cx="2242559" cy="836275"/>
                      </a:xfrm>
                      <a:prstGeom prst="rect">
                        <a:avLst/>
                      </a:prstGeom>
                      <a:noFill/>
                    </p:spPr>
                  </p:pic>
                </p:oleObj>
              </mc:Fallback>
            </mc:AlternateContent>
          </a:graphicData>
        </a:graphic>
      </p:graphicFrame>
      <p:grpSp>
        <p:nvGrpSpPr>
          <p:cNvPr id="67" name="组合 66"/>
          <p:cNvGrpSpPr/>
          <p:nvPr/>
        </p:nvGrpSpPr>
        <p:grpSpPr>
          <a:xfrm>
            <a:off x="8967027" y="2693681"/>
            <a:ext cx="2496724" cy="2192958"/>
            <a:chOff x="11773653" y="3519705"/>
            <a:chExt cx="2496724" cy="2192958"/>
          </a:xfrm>
        </p:grpSpPr>
        <mc:AlternateContent xmlns:mc="http://schemas.openxmlformats.org/markup-compatibility/2006" xmlns:a14="http://schemas.microsoft.com/office/drawing/2010/main">
          <mc:Choice Requires="a14">
            <p:sp>
              <p:nvSpPr>
                <p:cNvPr id="59" name="矩形 58"/>
                <p:cNvSpPr/>
                <p:nvPr/>
              </p:nvSpPr>
              <p:spPr>
                <a:xfrm>
                  <a:off x="11773653" y="4152262"/>
                  <a:ext cx="10823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000" i="1" smtClean="0">
                            <a:solidFill>
                              <a:schemeClr val="tx2"/>
                            </a:solidFill>
                            <a:latin typeface="Cambria Math" panose="02040503050406030204" pitchFamily="18" charset="0"/>
                            <a:ea typeface="黑体" panose="02010609060101010101" pitchFamily="49" charset="-122"/>
                          </a:rPr>
                          <m:t>无旋流</m:t>
                        </m:r>
                      </m:oMath>
                    </m:oMathPara>
                  </a14:m>
                  <a:endParaRPr lang="zh-CN" altLang="en-US" sz="2000" dirty="0">
                    <a:solidFill>
                      <a:schemeClr val="tx2"/>
                    </a:solidFill>
                    <a:latin typeface="黑体" panose="02010609060101010101" pitchFamily="49" charset="-122"/>
                    <a:ea typeface="黑体" panose="02010609060101010101" pitchFamily="49" charset="-122"/>
                  </a:endParaRPr>
                </a:p>
              </p:txBody>
            </p:sp>
          </mc:Choice>
          <mc:Fallback xmlns="">
            <p:sp>
              <p:nvSpPr>
                <p:cNvPr id="59" name="矩形 58"/>
                <p:cNvSpPr>
                  <a:spLocks noRot="1" noChangeAspect="1" noMove="1" noResize="1" noEditPoints="1" noAdjustHandles="1" noChangeArrowheads="1" noChangeShapeType="1" noTextEdit="1"/>
                </p:cNvSpPr>
                <p:nvPr/>
              </p:nvSpPr>
              <p:spPr>
                <a:xfrm>
                  <a:off x="11773653" y="4152262"/>
                  <a:ext cx="1082348" cy="400110"/>
                </a:xfrm>
                <a:prstGeom prst="rect">
                  <a:avLst/>
                </a:prstGeom>
                <a:blipFill rotWithShape="0">
                  <a:blip r:embed="rId9"/>
                  <a:stretch>
                    <a:fillRect b="-13846"/>
                  </a:stretch>
                </a:blipFill>
              </p:spPr>
              <p:txBody>
                <a:bodyPr/>
                <a:lstStyle/>
                <a:p>
                  <a:r>
                    <a:rPr lang="zh-CN" altLang="en-US">
                      <a:noFill/>
                    </a:rPr>
                    <a:t> </a:t>
                  </a:r>
                </a:p>
              </p:txBody>
            </p:sp>
          </mc:Fallback>
        </mc:AlternateContent>
        <p:grpSp>
          <p:nvGrpSpPr>
            <p:cNvPr id="66" name="组合 65"/>
            <p:cNvGrpSpPr/>
            <p:nvPr/>
          </p:nvGrpSpPr>
          <p:grpSpPr>
            <a:xfrm>
              <a:off x="11884984" y="3519705"/>
              <a:ext cx="2385393" cy="2192958"/>
              <a:chOff x="11884984" y="3519705"/>
              <a:chExt cx="2385393" cy="2192958"/>
            </a:xfrm>
          </p:grpSpPr>
          <mc:AlternateContent xmlns:mc="http://schemas.openxmlformats.org/markup-compatibility/2006" xmlns:a14="http://schemas.microsoft.com/office/drawing/2010/main">
            <mc:Choice Requires="a14">
              <p:graphicFrame>
                <p:nvGraphicFramePr>
                  <p:cNvPr id="54" name="对象 53"/>
                  <p:cNvGraphicFramePr>
                    <a:graphicFrameLocks noChangeAspect="1"/>
                  </p:cNvGraphicFramePr>
                  <p:nvPr>
                    <p:extLst>
                      <p:ext uri="{D42A27DB-BD31-4B8C-83A1-F6EECF244321}">
                        <p14:modId xmlns:p14="http://schemas.microsoft.com/office/powerpoint/2010/main" val="2585623024"/>
                      </p:ext>
                    </p:extLst>
                  </p:nvPr>
                </p:nvGraphicFramePr>
                <p:xfrm>
                  <a:off x="11906176" y="3888312"/>
                  <a:ext cx="1946275" cy="357187"/>
                </p:xfrm>
                <a:graphic>
                  <a:graphicData uri="http://schemas.openxmlformats.org/presentationml/2006/ole">
                    <mc:AlternateContent>
                      <mc:Choice xmlns:v="urn:schemas-microsoft-com:vml" Requires="v">
                        <p:oleObj spid="_x0000_s14411" name="Equation" r:id="rId10" imgW="1041120" imgH="190440" progId="Equation.DSMT4">
                          <p:embed/>
                        </p:oleObj>
                      </mc:Choice>
                      <mc:Fallback>
                        <p:oleObj name="Equation" r:id="rId10" imgW="1041120" imgH="190440" progId="Equation.DSMT4">
                          <p:embed/>
                          <p:pic>
                            <p:nvPicPr>
                              <p:cNvPr id="0" name="Object 6"/>
                              <p:cNvPicPr>
                                <a:picLocks noChangeAspect="1" noChangeArrowheads="1"/>
                              </p:cNvPicPr>
                              <p:nvPr/>
                            </p:nvPicPr>
                            <p:blipFill>
                              <a:blip r:embed="rId11"/>
                              <a:srcRect/>
                              <a:stretch>
                                <a:fillRect/>
                              </a:stretch>
                            </p:blipFill>
                            <p:spPr bwMode="auto">
                              <a:xfrm>
                                <a:off x="11906176" y="3888312"/>
                                <a:ext cx="1946275" cy="357187"/>
                              </a:xfrm>
                              <a:prstGeom prst="rect">
                                <a:avLst/>
                              </a:prstGeom>
                              <a:noFill/>
                            </p:spPr>
                          </p:pic>
                        </p:oleObj>
                      </mc:Fallback>
                    </mc:AlternateContent>
                  </a:graphicData>
                </a:graphic>
              </p:graphicFrame>
            </mc:Choice>
            <mc:Fallback xmlns="">
              <p:graphicFrame>
                <p:nvGraphicFramePr>
                  <p:cNvPr id="54" name="对象 53"/>
                  <p:cNvGraphicFramePr>
                    <a:graphicFrameLocks noChangeAspect="1"/>
                  </p:cNvGraphicFramePr>
                  <p:nvPr>
                    <p:extLst>
                      <p:ext uri="{D42A27DB-BD31-4B8C-83A1-F6EECF244321}">
                        <p14:modId xmlns:p14="http://schemas.microsoft.com/office/powerpoint/2010/main" val="2585623024"/>
                      </p:ext>
                    </p:extLst>
                  </p:nvPr>
                </p:nvGraphicFramePr>
                <p:xfrm>
                  <a:off x="11906176" y="3888312"/>
                  <a:ext cx="1946275" cy="357187"/>
                </p:xfrm>
                <a:graphic>
                  <a:graphicData uri="http://schemas.openxmlformats.org/presentationml/2006/ole">
                    <mc:AlternateContent>
                      <mc:Choice xmlns:v="urn:schemas-microsoft-com:vml" Requires="v">
                        <p:oleObj spid="_x0000_s14381" name="Equation" r:id="rId12" imgW="1041120" imgH="190440" progId="Equation.DSMT4">
                          <p:embed/>
                        </p:oleObj>
                      </mc:Choice>
                      <mc:Fallback>
                        <p:oleObj name="Equation" r:id="rId12" imgW="1041120" imgH="190440" progId="Equation.DSMT4">
                          <p:embed/>
                          <p:pic>
                            <p:nvPicPr>
                              <p:cNvPr id="0" name="Object 6"/>
                              <p:cNvPicPr>
                                <a:picLocks noChangeAspect="1" noChangeArrowheads="1"/>
                              </p:cNvPicPr>
                              <p:nvPr/>
                            </p:nvPicPr>
                            <p:blipFill>
                              <a:blip r:embed="rId13"/>
                              <a:srcRect/>
                              <a:stretch>
                                <a:fillRect/>
                              </a:stretch>
                            </p:blipFill>
                            <p:spPr bwMode="auto">
                              <a:xfrm>
                                <a:off x="11906176" y="3888312"/>
                                <a:ext cx="1946275" cy="357187"/>
                              </a:xfrm>
                              <a:prstGeom prst="rect">
                                <a:avLst/>
                              </a:prstGeom>
                              <a:noFill/>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55" name="矩形 54"/>
                  <p:cNvSpPr/>
                  <p:nvPr/>
                </p:nvSpPr>
                <p:spPr>
                  <a:xfrm>
                    <a:off x="11884984" y="3519705"/>
                    <a:ext cx="1941557" cy="400110"/>
                  </a:xfrm>
                  <a:prstGeom prst="rect">
                    <a:avLst/>
                  </a:prstGeom>
                </p:spPr>
                <p:txBody>
                  <a:bodyPr wrap="none">
                    <a:spAutoFit/>
                  </a:bodyPr>
                  <a:lstStyle/>
                  <a:p>
                    <a:pPr marL="342900" indent="-342900">
                      <a:buFont typeface="Wingdings" panose="05000000000000000000" pitchFamily="2" charset="2"/>
                      <a:buChar char="Ø"/>
                    </a:pPr>
                    <a14:m>
                      <m:oMath xmlns:m="http://schemas.openxmlformats.org/officeDocument/2006/math">
                        <m:r>
                          <a:rPr lang="zh-CN" altLang="en-US" sz="2000">
                            <a:solidFill>
                              <a:schemeClr val="tx2"/>
                            </a:solidFill>
                            <a:latin typeface="Cambria Math" panose="02040503050406030204" pitchFamily="18" charset="0"/>
                            <a:ea typeface="黑体" panose="02010609060101010101" pitchFamily="49" charset="-122"/>
                          </a:rPr>
                          <m:t>对流波数</m:t>
                        </m:r>
                      </m:oMath>
                    </a14:m>
                    <a:r>
                      <a:rPr lang="zh-CN" altLang="en-US" sz="2000" dirty="0">
                        <a:solidFill>
                          <a:schemeClr val="tx2"/>
                        </a:solidFill>
                        <a:latin typeface="黑体" panose="02010609060101010101" pitchFamily="49" charset="-122"/>
                        <a:ea typeface="黑体" panose="02010609060101010101" pitchFamily="49" charset="-122"/>
                      </a:rPr>
                      <a:t>为</a:t>
                    </a:r>
                    <a:r>
                      <a:rPr lang="en-US" altLang="zh-CN" sz="2000" dirty="0">
                        <a:solidFill>
                          <a:schemeClr val="tx2"/>
                        </a:solidFill>
                        <a:latin typeface="黑体" panose="02010609060101010101" pitchFamily="49" charset="-122"/>
                        <a:ea typeface="黑体" panose="02010609060101010101" pitchFamily="49" charset="-122"/>
                      </a:rPr>
                      <a:t>0</a:t>
                    </a:r>
                    <a:endParaRPr lang="zh-CN" altLang="en-US" sz="2000" dirty="0">
                      <a:solidFill>
                        <a:schemeClr val="tx2"/>
                      </a:solidFill>
                      <a:latin typeface="黑体" panose="02010609060101010101" pitchFamily="49" charset="-122"/>
                      <a:ea typeface="黑体" panose="02010609060101010101" pitchFamily="49" charset="-122"/>
                    </a:endParaRPr>
                  </a:p>
                </p:txBody>
              </p:sp>
            </mc:Choice>
            <mc:Fallback xmlns="">
              <p:sp>
                <p:nvSpPr>
                  <p:cNvPr id="55" name="矩形 54"/>
                  <p:cNvSpPr>
                    <a:spLocks noRot="1" noChangeAspect="1" noMove="1" noResize="1" noEditPoints="1" noAdjustHandles="1" noChangeArrowheads="1" noChangeShapeType="1" noTextEdit="1"/>
                  </p:cNvSpPr>
                  <p:nvPr/>
                </p:nvSpPr>
                <p:spPr>
                  <a:xfrm>
                    <a:off x="11884984" y="3519705"/>
                    <a:ext cx="1941557" cy="400110"/>
                  </a:xfrm>
                  <a:prstGeom prst="rect">
                    <a:avLst/>
                  </a:prstGeom>
                  <a:blipFill rotWithShape="0">
                    <a:blip r:embed="rId14"/>
                    <a:stretch>
                      <a:fillRect l="-2821" t="-12121" r="-2194" b="-227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7" name="对象 56"/>
                  <p:cNvGraphicFramePr>
                    <a:graphicFrameLocks noChangeAspect="1"/>
                  </p:cNvGraphicFramePr>
                  <p:nvPr>
                    <p:extLst>
                      <p:ext uri="{D42A27DB-BD31-4B8C-83A1-F6EECF244321}">
                        <p14:modId xmlns:p14="http://schemas.microsoft.com/office/powerpoint/2010/main" val="3461995468"/>
                      </p:ext>
                    </p:extLst>
                  </p:nvPr>
                </p:nvGraphicFramePr>
                <p:xfrm>
                  <a:off x="11929917" y="4434659"/>
                  <a:ext cx="2243047" cy="572959"/>
                </p:xfrm>
                <a:graphic>
                  <a:graphicData uri="http://schemas.openxmlformats.org/presentationml/2006/ole">
                    <mc:AlternateContent>
                      <mc:Choice xmlns:v="urn:schemas-microsoft-com:vml" Requires="v">
                        <p:oleObj spid="_x0000_s14412" name="Equation" r:id="rId15" imgW="1384300" imgH="381000" progId="Equation.DSMT4">
                          <p:embed/>
                        </p:oleObj>
                      </mc:Choice>
                      <mc:Fallback>
                        <p:oleObj name="Equation" r:id="rId15" imgW="1384300" imgH="381000" progId="Equation.DSMT4">
                          <p:embed/>
                          <p:pic>
                            <p:nvPicPr>
                              <p:cNvPr id="0" name="Object 8"/>
                              <p:cNvPicPr>
                                <a:picLocks noChangeAspect="1" noChangeArrowheads="1"/>
                              </p:cNvPicPr>
                              <p:nvPr/>
                            </p:nvPicPr>
                            <p:blipFill>
                              <a:blip r:embed="rId16">
                                <a:extLst>
                                  <a:ext uri="{28A0092B-C50C-407E-A947-70E740481C1C}">
                                    <a14:useLocalDpi val="0"/>
                                  </a:ext>
                                </a:extLst>
                              </a:blip>
                              <a:srcRect/>
                              <a:stretch>
                                <a:fillRect/>
                              </a:stretch>
                            </p:blipFill>
                            <p:spPr bwMode="auto">
                              <a:xfrm>
                                <a:off x="11929917" y="4434659"/>
                                <a:ext cx="2243047" cy="572959"/>
                              </a:xfrm>
                              <a:prstGeom prst="rect">
                                <a:avLst/>
                              </a:prstGeom>
                              <a:noFill/>
                            </p:spPr>
                          </p:pic>
                        </p:oleObj>
                      </mc:Fallback>
                    </mc:AlternateContent>
                  </a:graphicData>
                </a:graphic>
              </p:graphicFrame>
            </mc:Choice>
            <mc:Fallback xmlns="">
              <p:graphicFrame>
                <p:nvGraphicFramePr>
                  <p:cNvPr id="57" name="对象 56"/>
                  <p:cNvGraphicFramePr>
                    <a:graphicFrameLocks noChangeAspect="1"/>
                  </p:cNvGraphicFramePr>
                  <p:nvPr>
                    <p:extLst>
                      <p:ext uri="{D42A27DB-BD31-4B8C-83A1-F6EECF244321}">
                        <p14:modId xmlns:p14="http://schemas.microsoft.com/office/powerpoint/2010/main" val="3461995468"/>
                      </p:ext>
                    </p:extLst>
                  </p:nvPr>
                </p:nvGraphicFramePr>
                <p:xfrm>
                  <a:off x="11929917" y="4434659"/>
                  <a:ext cx="2243047" cy="572959"/>
                </p:xfrm>
                <a:graphic>
                  <a:graphicData uri="http://schemas.openxmlformats.org/presentationml/2006/ole">
                    <mc:AlternateContent>
                      <mc:Choice xmlns:v="urn:schemas-microsoft-com:vml" Requires="v">
                        <p:oleObj spid="_x0000_s14382" name="Equation" r:id="rId17" imgW="1384300" imgH="381000" progId="Equation.DSMT4">
                          <p:embed/>
                        </p:oleObj>
                      </mc:Choice>
                      <mc:Fallback>
                        <p:oleObj name="Equation" r:id="rId17" imgW="1384300" imgH="381000" progId="Equation.DSMT4">
                          <p:embed/>
                          <p:pic>
                            <p:nvPicPr>
                              <p:cNvPr id="0" name="Object 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929917" y="4434659"/>
                                <a:ext cx="2243047" cy="572959"/>
                              </a:xfrm>
                              <a:prstGeom prst="rect">
                                <a:avLst/>
                              </a:prstGeom>
                              <a:noFill/>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61" name="对象 60"/>
                  <p:cNvGraphicFramePr>
                    <a:graphicFrameLocks noChangeAspect="1"/>
                  </p:cNvGraphicFramePr>
                  <p:nvPr>
                    <p:extLst>
                      <p:ext uri="{D42A27DB-BD31-4B8C-83A1-F6EECF244321}">
                        <p14:modId xmlns:p14="http://schemas.microsoft.com/office/powerpoint/2010/main" val="4114328922"/>
                      </p:ext>
                    </p:extLst>
                  </p:nvPr>
                </p:nvGraphicFramePr>
                <p:xfrm>
                  <a:off x="11929917" y="5266395"/>
                  <a:ext cx="2340460" cy="446268"/>
                </p:xfrm>
                <a:graphic>
                  <a:graphicData uri="http://schemas.openxmlformats.org/presentationml/2006/ole">
                    <mc:AlternateContent>
                      <mc:Choice xmlns:v="urn:schemas-microsoft-com:vml" Requires="v">
                        <p:oleObj spid="_x0000_s14413" name="Equation" r:id="rId19" imgW="1790700" imgH="381000" progId="Equation.DSMT4">
                          <p:embed/>
                        </p:oleObj>
                      </mc:Choice>
                      <mc:Fallback>
                        <p:oleObj name="Equation" r:id="rId19" imgW="1790700" imgH="381000" progId="Equation.DSMT4">
                          <p:embed/>
                          <p:pic>
                            <p:nvPicPr>
                              <p:cNvPr id="0" name="Object 10"/>
                              <p:cNvPicPr>
                                <a:picLocks noChangeAspect="1" noChangeArrowheads="1"/>
                              </p:cNvPicPr>
                              <p:nvPr/>
                            </p:nvPicPr>
                            <p:blipFill>
                              <a:blip r:embed="rId20">
                                <a:extLst>
                                  <a:ext uri="{28A0092B-C50C-407E-A947-70E740481C1C}">
                                    <a14:useLocalDpi val="0"/>
                                  </a:ext>
                                </a:extLst>
                              </a:blip>
                              <a:srcRect/>
                              <a:stretch>
                                <a:fillRect/>
                              </a:stretch>
                            </p:blipFill>
                            <p:spPr bwMode="auto">
                              <a:xfrm>
                                <a:off x="11929917" y="5266395"/>
                                <a:ext cx="2340460" cy="446268"/>
                              </a:xfrm>
                              <a:prstGeom prst="rect">
                                <a:avLst/>
                              </a:prstGeom>
                              <a:noFill/>
                            </p:spPr>
                          </p:pic>
                        </p:oleObj>
                      </mc:Fallback>
                    </mc:AlternateContent>
                  </a:graphicData>
                </a:graphic>
              </p:graphicFrame>
            </mc:Choice>
            <mc:Fallback xmlns="">
              <p:graphicFrame>
                <p:nvGraphicFramePr>
                  <p:cNvPr id="61" name="对象 60"/>
                  <p:cNvGraphicFramePr>
                    <a:graphicFrameLocks noChangeAspect="1"/>
                  </p:cNvGraphicFramePr>
                  <p:nvPr>
                    <p:extLst>
                      <p:ext uri="{D42A27DB-BD31-4B8C-83A1-F6EECF244321}">
                        <p14:modId xmlns:p14="http://schemas.microsoft.com/office/powerpoint/2010/main" val="4114328922"/>
                      </p:ext>
                    </p:extLst>
                  </p:nvPr>
                </p:nvGraphicFramePr>
                <p:xfrm>
                  <a:off x="11929917" y="5266395"/>
                  <a:ext cx="2340460" cy="446268"/>
                </p:xfrm>
                <a:graphic>
                  <a:graphicData uri="http://schemas.openxmlformats.org/presentationml/2006/ole">
                    <mc:AlternateContent>
                      <mc:Choice xmlns:v="urn:schemas-microsoft-com:vml" Requires="v">
                        <p:oleObj spid="_x0000_s14383" name="Equation" r:id="rId21" imgW="1790700" imgH="381000" progId="Equation.DSMT4">
                          <p:embed/>
                        </p:oleObj>
                      </mc:Choice>
                      <mc:Fallback>
                        <p:oleObj name="Equation" r:id="rId21" imgW="1790700" imgH="381000" progId="Equation.DSMT4">
                          <p:embed/>
                          <p:pic>
                            <p:nvPicPr>
                              <p:cNvPr id="0" name="Object 1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929917" y="5266395"/>
                                <a:ext cx="2340460" cy="446268"/>
                              </a:xfrm>
                              <a:prstGeom prst="rect">
                                <a:avLst/>
                              </a:prstGeom>
                              <a:noFill/>
                            </p:spPr>
                          </p:pic>
                        </p:oleObj>
                      </mc:Fallback>
                    </mc:AlternateContent>
                  </a:graphicData>
                </a:graphic>
              </p:graphicFrame>
            </mc:Fallback>
          </mc:AlternateContent>
        </p:grpSp>
        <mc:AlternateContent xmlns:mc="http://schemas.openxmlformats.org/markup-compatibility/2006" xmlns:a14="http://schemas.microsoft.com/office/drawing/2010/main">
          <mc:Choice Requires="a14">
            <p:sp>
              <p:nvSpPr>
                <p:cNvPr id="62" name="矩形 61"/>
                <p:cNvSpPr/>
                <p:nvPr/>
              </p:nvSpPr>
              <p:spPr>
                <a:xfrm>
                  <a:off x="11820159" y="4910735"/>
                  <a:ext cx="10823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000" i="1">
                            <a:solidFill>
                              <a:schemeClr val="tx2"/>
                            </a:solidFill>
                            <a:latin typeface="Cambria Math" panose="02040503050406030204" pitchFamily="18" charset="0"/>
                            <a:ea typeface="黑体" panose="02010609060101010101" pitchFamily="49" charset="-122"/>
                          </a:rPr>
                          <m:t>有</m:t>
                        </m:r>
                        <m:r>
                          <a:rPr lang="zh-CN" altLang="en-US" sz="2000" i="1" smtClean="0">
                            <a:solidFill>
                              <a:schemeClr val="tx2"/>
                            </a:solidFill>
                            <a:latin typeface="Cambria Math" panose="02040503050406030204" pitchFamily="18" charset="0"/>
                            <a:ea typeface="黑体" panose="02010609060101010101" pitchFamily="49" charset="-122"/>
                          </a:rPr>
                          <m:t>旋流</m:t>
                        </m:r>
                      </m:oMath>
                    </m:oMathPara>
                  </a14:m>
                  <a:endParaRPr lang="zh-CN" altLang="en-US" sz="2000" dirty="0">
                    <a:solidFill>
                      <a:schemeClr val="tx2"/>
                    </a:solidFill>
                    <a:latin typeface="黑体" panose="02010609060101010101" pitchFamily="49" charset="-122"/>
                    <a:ea typeface="黑体" panose="02010609060101010101" pitchFamily="49" charset="-122"/>
                  </a:endParaRPr>
                </a:p>
              </p:txBody>
            </p:sp>
          </mc:Choice>
          <mc:Fallback xmlns="">
            <p:sp>
              <p:nvSpPr>
                <p:cNvPr id="62" name="矩形 61"/>
                <p:cNvSpPr>
                  <a:spLocks noRot="1" noChangeAspect="1" noMove="1" noResize="1" noEditPoints="1" noAdjustHandles="1" noChangeArrowheads="1" noChangeShapeType="1" noTextEdit="1"/>
                </p:cNvSpPr>
                <p:nvPr/>
              </p:nvSpPr>
              <p:spPr>
                <a:xfrm>
                  <a:off x="11820159" y="4910735"/>
                  <a:ext cx="1082348" cy="400110"/>
                </a:xfrm>
                <a:prstGeom prst="rect">
                  <a:avLst/>
                </a:prstGeom>
                <a:blipFill rotWithShape="0">
                  <a:blip r:embed="rId23"/>
                  <a:stretch>
                    <a:fillRect b="-12121"/>
                  </a:stretch>
                </a:blipFill>
              </p:spPr>
              <p:txBody>
                <a:bodyPr/>
                <a:lstStyle/>
                <a:p>
                  <a:r>
                    <a:rPr lang="zh-CN" altLang="en-US">
                      <a:noFill/>
                    </a:rPr>
                    <a:t> </a:t>
                  </a:r>
                </a:p>
              </p:txBody>
            </p:sp>
          </mc:Fallback>
        </mc:AlternateContent>
      </p:grpSp>
      <p:graphicFrame>
        <p:nvGraphicFramePr>
          <p:cNvPr id="64" name="对象 63"/>
          <p:cNvGraphicFramePr>
            <a:graphicFrameLocks noChangeAspect="1"/>
          </p:cNvGraphicFramePr>
          <p:nvPr>
            <p:extLst>
              <p:ext uri="{D42A27DB-BD31-4B8C-83A1-F6EECF244321}">
                <p14:modId xmlns:p14="http://schemas.microsoft.com/office/powerpoint/2010/main" val="3103757070"/>
              </p:ext>
            </p:extLst>
          </p:nvPr>
        </p:nvGraphicFramePr>
        <p:xfrm>
          <a:off x="9212086" y="2188976"/>
          <a:ext cx="2264469" cy="455246"/>
        </p:xfrm>
        <a:graphic>
          <a:graphicData uri="http://schemas.openxmlformats.org/presentationml/2006/ole">
            <mc:AlternateContent xmlns:mc="http://schemas.openxmlformats.org/markup-compatibility/2006">
              <mc:Choice xmlns:v="urn:schemas-microsoft-com:vml" Requires="v">
                <p:oleObj spid="_x0000_s14414" name="Equation" r:id="rId24" imgW="1409088" imgH="241195" progId="Equation.DSMT4">
                  <p:embed/>
                </p:oleObj>
              </mc:Choice>
              <mc:Fallback>
                <p:oleObj name="Equation" r:id="rId24" imgW="1409088" imgH="241195" progId="Equation.DSMT4">
                  <p:embed/>
                  <p:pic>
                    <p:nvPicPr>
                      <p:cNvPr id="0" name="Object 1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212086" y="2188976"/>
                        <a:ext cx="2264469" cy="455246"/>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65" name="矩形 64"/>
              <p:cNvSpPr/>
              <p:nvPr/>
            </p:nvSpPr>
            <p:spPr>
              <a:xfrm>
                <a:off x="9017555" y="1826985"/>
                <a:ext cx="2454518" cy="707886"/>
              </a:xfrm>
              <a:prstGeom prst="rect">
                <a:avLst/>
              </a:prstGeom>
            </p:spPr>
            <p:txBody>
              <a:bodyPr wrap="none">
                <a:spAutoFit/>
              </a:bodyPr>
              <a:lstStyle/>
              <a:p>
                <a:pPr marL="342900" indent="-342900">
                  <a:buFont typeface="Wingdings" panose="05000000000000000000" pitchFamily="2" charset="2"/>
                  <a:buChar char="Ø"/>
                </a:pPr>
                <a14:m>
                  <m:oMath xmlns:m="http://schemas.openxmlformats.org/officeDocument/2006/math">
                    <m:r>
                      <a:rPr lang="zh-CN" altLang="en-US" sz="2000" i="1" smtClean="0">
                        <a:solidFill>
                          <a:schemeClr val="tx2"/>
                        </a:solidFill>
                        <a:latin typeface="Cambria Math" panose="02040503050406030204" pitchFamily="18" charset="0"/>
                        <a:ea typeface="黑体" panose="02010609060101010101" pitchFamily="49" charset="-122"/>
                      </a:rPr>
                      <m:t>无旋流</m:t>
                    </m:r>
                  </m:oMath>
                </a14:m>
                <a:r>
                  <a:rPr lang="en-US" altLang="zh-CN" sz="2000" dirty="0">
                    <a:solidFill>
                      <a:schemeClr val="tx2"/>
                    </a:solidFill>
                    <a:latin typeface="黑体" panose="02010609060101010101" pitchFamily="49" charset="-122"/>
                    <a:ea typeface="黑体" panose="02010609060101010101" pitchFamily="49" charset="-122"/>
                  </a:rPr>
                  <a:t>cut-off</a:t>
                </a:r>
                <a:r>
                  <a:rPr lang="zh-CN" altLang="en-US" sz="2000" dirty="0">
                    <a:solidFill>
                      <a:schemeClr val="tx2"/>
                    </a:solidFill>
                    <a:latin typeface="黑体" panose="02010609060101010101" pitchFamily="49" charset="-122"/>
                    <a:ea typeface="黑体" panose="02010609060101010101" pitchFamily="49" charset="-122"/>
                  </a:rPr>
                  <a:t>线</a:t>
                </a:r>
              </a:p>
              <a:p>
                <a:endParaRPr lang="zh-CN" altLang="en-US" sz="2000" dirty="0">
                  <a:solidFill>
                    <a:schemeClr val="tx2"/>
                  </a:solidFill>
                  <a:latin typeface="黑体" panose="02010609060101010101" pitchFamily="49" charset="-122"/>
                  <a:ea typeface="黑体" panose="02010609060101010101" pitchFamily="49" charset="-122"/>
                </a:endParaRPr>
              </a:p>
            </p:txBody>
          </p:sp>
        </mc:Choice>
        <mc:Fallback xmlns="">
          <p:sp>
            <p:nvSpPr>
              <p:cNvPr id="65" name="矩形 64"/>
              <p:cNvSpPr>
                <a:spLocks noRot="1" noChangeAspect="1" noMove="1" noResize="1" noEditPoints="1" noAdjustHandles="1" noChangeArrowheads="1" noChangeShapeType="1" noTextEdit="1"/>
              </p:cNvSpPr>
              <p:nvPr/>
            </p:nvSpPr>
            <p:spPr>
              <a:xfrm>
                <a:off x="9017555" y="1826985"/>
                <a:ext cx="2454518" cy="707886"/>
              </a:xfrm>
              <a:prstGeom prst="rect">
                <a:avLst/>
              </a:prstGeom>
              <a:blipFill rotWithShape="0">
                <a:blip r:embed="rId26"/>
                <a:stretch>
                  <a:fillRect l="-2233" t="-6897" r="-1489"/>
                </a:stretch>
              </a:blipFill>
            </p:spPr>
            <p:txBody>
              <a:bodyPr/>
              <a:lstStyle/>
              <a:p>
                <a:r>
                  <a:rPr lang="zh-CN" altLang="en-US">
                    <a:noFill/>
                  </a:rPr>
                  <a:t> </a:t>
                </a:r>
              </a:p>
            </p:txBody>
          </p:sp>
        </mc:Fallback>
      </mc:AlternateContent>
      <p:sp>
        <p:nvSpPr>
          <p:cNvPr id="21" name="页脚占位符 4"/>
          <p:cNvSpPr>
            <a:spLocks noGrp="1"/>
          </p:cNvSpPr>
          <p:nvPr>
            <p:ph type="ftr" sz="quarter" idx="11"/>
          </p:nvPr>
        </p:nvSpPr>
        <p:spPr>
          <a:xfrm>
            <a:off x="630382" y="6020949"/>
            <a:ext cx="6747163" cy="459228"/>
          </a:xfrm>
        </p:spPr>
        <p:txBody>
          <a:bodyPr/>
          <a:lstStyle/>
          <a:p>
            <a:r>
              <a:rPr lang="zh-CN" altLang="en-US" dirty="0" smtClean="0"/>
              <a:t>旋流管道声模态与声类比（</a:t>
            </a:r>
            <a:r>
              <a:rPr lang="en-US" altLang="zh-CN" dirty="0" smtClean="0"/>
              <a:t>SJTU-SVN</a:t>
            </a:r>
            <a:r>
              <a:rPr lang="zh-CN" altLang="en-US" dirty="0" smtClean="0"/>
              <a:t>）</a:t>
            </a:r>
            <a:endParaRPr lang="zh-CN" altLang="en-US" dirty="0"/>
          </a:p>
        </p:txBody>
      </p:sp>
      <p:sp>
        <p:nvSpPr>
          <p:cNvPr id="22" name="日期占位符 3"/>
          <p:cNvSpPr>
            <a:spLocks noGrp="1"/>
          </p:cNvSpPr>
          <p:nvPr>
            <p:ph type="dt" sz="half" idx="2"/>
          </p:nvPr>
        </p:nvSpPr>
        <p:spPr>
          <a:xfrm>
            <a:off x="8693447" y="6193938"/>
            <a:ext cx="1015371" cy="221357"/>
          </a:xfrm>
        </p:spPr>
        <p:txBody>
          <a:bodyPr/>
          <a:lstStyle/>
          <a:p>
            <a:r>
              <a:rPr lang="en-US" altLang="zh-CN" dirty="0" smtClean="0"/>
              <a:t>2018-12-02</a:t>
            </a:r>
            <a:endParaRPr lang="zh-CN" altLang="en-US" dirty="0"/>
          </a:p>
        </p:txBody>
      </p:sp>
    </p:spTree>
    <p:extLst>
      <p:ext uri="{BB962C8B-B14F-4D97-AF65-F5344CB8AC3E}">
        <p14:creationId xmlns:p14="http://schemas.microsoft.com/office/powerpoint/2010/main" val="15513452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a:t>
            </a:r>
            <a:r>
              <a:rPr lang="zh-CN" altLang="en-US" dirty="0" smtClean="0"/>
              <a:t>不同参数</a:t>
            </a:r>
            <a:r>
              <a:rPr lang="zh-CN" altLang="en-US" dirty="0"/>
              <a:t>对特征值的影响</a:t>
            </a:r>
            <a:endParaRPr lang="zh-CN" altLang="en-US" dirty="0">
              <a:solidFill>
                <a:schemeClr val="bg1"/>
              </a:solidFill>
            </a:endParaRPr>
          </a:p>
        </p:txBody>
      </p:sp>
      <p:sp>
        <p:nvSpPr>
          <p:cNvPr id="6" name="灯片编号占位符 5"/>
          <p:cNvSpPr>
            <a:spLocks noGrp="1"/>
          </p:cNvSpPr>
          <p:nvPr>
            <p:ph type="sldNum" sz="quarter" idx="12"/>
          </p:nvPr>
        </p:nvSpPr>
        <p:spPr/>
        <p:txBody>
          <a:bodyPr/>
          <a:lstStyle/>
          <a:p>
            <a:fld id="{DEA19E0E-33C5-407F-B9FB-31BDCF2C117F}" type="slidenum">
              <a:rPr lang="zh-CN" altLang="en-US" smtClean="0"/>
              <a:pPr/>
              <a:t>13</a:t>
            </a:fld>
            <a:endParaRPr lang="zh-CN" altLang="en-US" dirty="0"/>
          </a:p>
        </p:txBody>
      </p:sp>
      <p:sp>
        <p:nvSpPr>
          <p:cNvPr id="3" name="矩形 2"/>
          <p:cNvSpPr/>
          <p:nvPr/>
        </p:nvSpPr>
        <p:spPr>
          <a:xfrm>
            <a:off x="-618188" y="756274"/>
            <a:ext cx="6781930" cy="523220"/>
          </a:xfrm>
          <a:prstGeom prst="rect">
            <a:avLst/>
          </a:prstGeom>
        </p:spPr>
        <p:txBody>
          <a:bodyPr wrap="square">
            <a:spAutoFit/>
          </a:bodyPr>
          <a:lstStyle/>
          <a:p>
            <a:pPr marL="914400" lvl="2" algn="just">
              <a:spcBef>
                <a:spcPts val="600"/>
              </a:spcBef>
              <a:spcAft>
                <a:spcPts val="300"/>
              </a:spcAft>
              <a:tabLst>
                <a:tab pos="629920" algn="l"/>
              </a:tabLst>
            </a:pPr>
            <a:r>
              <a:rPr lang="zh-CN" altLang="zh-CN" sz="2800" b="1" dirty="0" smtClean="0">
                <a:solidFill>
                  <a:srgbClr val="0000CC"/>
                </a:solidFill>
                <a:latin typeface="黑体" pitchFamily="49" charset="-122"/>
                <a:ea typeface="黑体" panose="02010609060101010101" pitchFamily="49" charset="-122"/>
                <a:cs typeface="Arial" panose="020B0604020202020204" pitchFamily="34" charset="0"/>
              </a:rPr>
              <a:t>案例</a:t>
            </a:r>
            <a:r>
              <a:rPr lang="en-US" altLang="zh-CN" sz="2800" b="1" dirty="0" smtClean="0">
                <a:solidFill>
                  <a:srgbClr val="0000CC"/>
                </a:solidFill>
                <a:latin typeface="黑体" pitchFamily="49" charset="-122"/>
                <a:ea typeface="黑体" panose="02010609060101010101" pitchFamily="49" charset="-122"/>
                <a:cs typeface="Arial" panose="020B0604020202020204" pitchFamily="34" charset="0"/>
              </a:rPr>
              <a:t>2</a:t>
            </a:r>
            <a:r>
              <a:rPr lang="zh-CN" altLang="zh-CN" sz="2800" b="1" dirty="0" smtClean="0">
                <a:solidFill>
                  <a:srgbClr val="0000CC"/>
                </a:solidFill>
                <a:latin typeface="黑体" pitchFamily="49" charset="-122"/>
                <a:ea typeface="黑体" panose="02010609060101010101" pitchFamily="49" charset="-122"/>
                <a:cs typeface="Arial" panose="020B0604020202020204" pitchFamily="34" charset="0"/>
              </a:rPr>
              <a:t>：</a:t>
            </a:r>
            <a:r>
              <a:rPr lang="zh-CN" altLang="en-US" sz="2800" b="1" dirty="0" smtClean="0">
                <a:solidFill>
                  <a:srgbClr val="0000CC"/>
                </a:solidFill>
                <a:latin typeface="黑体" pitchFamily="49" charset="-122"/>
                <a:ea typeface="黑体" panose="02010609060101010101" pitchFamily="49" charset="-122"/>
                <a:cs typeface="Arial" panose="020B0604020202020204" pitchFamily="34" charset="0"/>
              </a:rPr>
              <a:t>边界条件对</a:t>
            </a:r>
            <a:r>
              <a:rPr lang="zh-CN" altLang="en-US" sz="2800" b="1" dirty="0">
                <a:solidFill>
                  <a:srgbClr val="0000CC"/>
                </a:solidFill>
                <a:latin typeface="黑体" pitchFamily="49" charset="-122"/>
                <a:ea typeface="黑体" panose="02010609060101010101" pitchFamily="49" charset="-122"/>
                <a:cs typeface="Arial" panose="020B0604020202020204" pitchFamily="34" charset="0"/>
              </a:rPr>
              <a:t>特征模态的影响</a:t>
            </a:r>
            <a:endParaRPr lang="zh-CN" altLang="zh-CN" sz="2800" b="1" dirty="0">
              <a:solidFill>
                <a:srgbClr val="0000CC"/>
              </a:solidFill>
              <a:latin typeface="黑体" pitchFamily="49" charset="-122"/>
              <a:ea typeface="黑体" panose="02010609060101010101" pitchFamily="49" charset="-122"/>
              <a:cs typeface="Arial" panose="020B0604020202020204" pitchFamily="34" charset="0"/>
            </a:endParaRPr>
          </a:p>
        </p:txBody>
      </p:sp>
      <p:sp>
        <p:nvSpPr>
          <p:cNvPr id="11" name="矩形 10"/>
          <p:cNvSpPr/>
          <p:nvPr/>
        </p:nvSpPr>
        <p:spPr>
          <a:xfrm>
            <a:off x="47335" y="5508817"/>
            <a:ext cx="6137727" cy="338554"/>
          </a:xfrm>
          <a:prstGeom prst="rect">
            <a:avLst/>
          </a:prstGeom>
        </p:spPr>
        <p:txBody>
          <a:bodyPr wrap="square">
            <a:spAutoFit/>
          </a:bodyPr>
          <a:lstStyle/>
          <a:p>
            <a:r>
              <a:rPr lang="zh-CN" altLang="en-US" sz="1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硬壁与软壁面对比</a:t>
            </a:r>
            <a:r>
              <a:rPr lang="en-US" altLang="zh-CN" sz="1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a:t>
            </a:r>
            <a:r>
              <a:rPr lang="zh-CN" altLang="en-US" sz="1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参数：</a:t>
            </a:r>
            <a:r>
              <a:rPr lang="en-US" altLang="zh-CN" sz="1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h=0.6,w=25,n=15,Ux=0.5</a:t>
            </a:r>
            <a:endParaRPr lang="zh-CN" altLang="en-US" sz="1600" dirty="0">
              <a:solidFill>
                <a:schemeClr val="tx2"/>
              </a:solidFill>
              <a:latin typeface="黑体" panose="02010609060101010101" pitchFamily="49" charset="-122"/>
              <a:ea typeface="黑体" panose="02010609060101010101" pitchFamily="49" charset="-122"/>
            </a:endParaRPr>
          </a:p>
        </p:txBody>
      </p:sp>
      <p:sp>
        <p:nvSpPr>
          <p:cNvPr id="48" name="内容占位符 2"/>
          <p:cNvSpPr txBox="1">
            <a:spLocks/>
          </p:cNvSpPr>
          <p:nvPr/>
        </p:nvSpPr>
        <p:spPr>
          <a:xfrm>
            <a:off x="8461094" y="916700"/>
            <a:ext cx="2966578" cy="4888713"/>
          </a:xfrm>
          <a:prstGeom prst="rect">
            <a:avLst/>
          </a:prstGeom>
          <a:ln>
            <a:solidFill>
              <a:schemeClr val="tx1"/>
            </a:solidFill>
          </a:ln>
        </p:spPr>
        <p:txBody>
          <a:bodyPr vert="horz" lIns="90000" tIns="0" rIns="91440" bIns="0" rtlCol="0">
            <a:normAutofit fontScale="92500"/>
          </a:bodyPr>
          <a:lstStyle>
            <a:lvl1pPr marL="228587" indent="-228587" algn="l" defTabSz="914347" rtl="0" eaLnBrk="1" fontAlgn="ctr" latinLnBrk="0" hangingPunct="1">
              <a:lnSpc>
                <a:spcPct val="100000"/>
              </a:lnSpc>
              <a:spcBef>
                <a:spcPts val="300"/>
              </a:spcBef>
              <a:spcAft>
                <a:spcPts val="0"/>
              </a:spcAft>
              <a:buSzPct val="90000"/>
              <a:buFontTx/>
              <a:buBlip>
                <a:blip r:embed="rId3"/>
              </a:buBlip>
              <a:defRPr lang="zh-CN" altLang="en-US" sz="2800" b="0" kern="1200" baseline="0" dirty="0" smtClean="0">
                <a:solidFill>
                  <a:srgbClr val="002060"/>
                </a:solidFill>
                <a:latin typeface="Arial" panose="020B0604020202020204" pitchFamily="34" charset="0"/>
                <a:ea typeface="黑体" panose="02010609060101010101" pitchFamily="49" charset="-122"/>
                <a:cs typeface="Arial" panose="020B0604020202020204" pitchFamily="34" charset="0"/>
              </a:defRPr>
            </a:lvl1pPr>
            <a:lvl2pPr marL="361950" indent="-184150" algn="l" defTabSz="914347" rtl="0" eaLnBrk="1" latinLnBrk="0" hangingPunct="1">
              <a:lnSpc>
                <a:spcPct val="100000"/>
              </a:lnSpc>
              <a:spcBef>
                <a:spcPts val="300"/>
              </a:spcBef>
              <a:spcAft>
                <a:spcPts val="0"/>
              </a:spcAft>
              <a:buSzPct val="120000"/>
              <a:buFontTx/>
              <a:buBlip>
                <a:blip r:embed="rId4"/>
              </a:buBlip>
              <a:defRPr sz="2400" b="0" kern="1200" baseline="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defRPr>
            </a:lvl2pPr>
            <a:lvl3pPr marL="450850" indent="-184150" algn="l" defTabSz="914347" rtl="0" eaLnBrk="1" latinLnBrk="0" hangingPunct="1">
              <a:lnSpc>
                <a:spcPct val="100000"/>
              </a:lnSpc>
              <a:spcBef>
                <a:spcPts val="300"/>
              </a:spcBef>
              <a:spcAft>
                <a:spcPts val="0"/>
              </a:spcAft>
              <a:buClr>
                <a:schemeClr val="tx1"/>
              </a:buClr>
              <a:buSzPct val="90000"/>
              <a:buFont typeface="Wingdings" panose="05000000000000000000" pitchFamily="2" charset="2"/>
              <a:buChar char="]"/>
              <a:defRPr sz="1800" b="0" kern="1200" baseline="0">
                <a:solidFill>
                  <a:schemeClr val="accent4">
                    <a:lumMod val="50000"/>
                  </a:schemeClr>
                </a:solidFill>
                <a:latin typeface="Arial" panose="020B0604020202020204" pitchFamily="34" charset="0"/>
                <a:ea typeface="微软雅黑" panose="020B0503020204020204" pitchFamily="34" charset="-122"/>
                <a:cs typeface="Arial" panose="020B0604020202020204" pitchFamily="34" charset="0"/>
              </a:defRPr>
            </a:lvl3pPr>
            <a:lvl4pPr marL="1600105"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4pPr>
            <a:lvl5pPr marL="2057278"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5pPr>
            <a:lvl6pPr marL="2514451"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79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69"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spcBef>
                <a:spcPts val="600"/>
              </a:spcBef>
            </a:pPr>
            <a:r>
              <a:rPr lang="zh-CN" altLang="en-US" sz="2400" dirty="0"/>
              <a:t>软壁面的存在使得</a:t>
            </a:r>
            <a:r>
              <a:rPr lang="en-US" altLang="zh-CN" sz="2400" dirty="0"/>
              <a:t>cut-on</a:t>
            </a:r>
            <a:r>
              <a:rPr lang="zh-CN" altLang="en-US" sz="2400" dirty="0"/>
              <a:t>模态逐渐往</a:t>
            </a:r>
            <a:r>
              <a:rPr lang="en-US" altLang="zh-CN" sz="2400" dirty="0"/>
              <a:t>cut-off</a:t>
            </a:r>
            <a:r>
              <a:rPr lang="zh-CN" altLang="en-US" sz="2400" dirty="0"/>
              <a:t>模态方向</a:t>
            </a:r>
            <a:r>
              <a:rPr lang="zh-CN" altLang="en-US" sz="2400" dirty="0" smtClean="0"/>
              <a:t>聚拢，改变传播截至频率</a:t>
            </a:r>
            <a:endParaRPr lang="en-US" altLang="zh-CN" sz="2400" dirty="0" smtClean="0"/>
          </a:p>
          <a:p>
            <a:pPr>
              <a:spcBef>
                <a:spcPts val="600"/>
              </a:spcBef>
            </a:pPr>
            <a:r>
              <a:rPr lang="zh-CN" altLang="en-US" sz="2400" dirty="0"/>
              <a:t>内外均设软壁相比单环软壁影响更</a:t>
            </a:r>
            <a:r>
              <a:rPr lang="zh-CN" altLang="en-US" sz="2400" dirty="0" smtClean="0"/>
              <a:t>大</a:t>
            </a:r>
            <a:endParaRPr lang="en-US" altLang="zh-CN" sz="2400" dirty="0" smtClean="0"/>
          </a:p>
          <a:p>
            <a:pPr>
              <a:spcBef>
                <a:spcPts val="600"/>
              </a:spcBef>
            </a:pPr>
            <a:r>
              <a:rPr lang="zh-CN" altLang="en-US" sz="2400" dirty="0" smtClean="0"/>
              <a:t>声衬吸声</a:t>
            </a:r>
            <a:r>
              <a:rPr lang="zh-CN" altLang="en-US" sz="2400" dirty="0"/>
              <a:t>的效果与模态和频率等参数直接</a:t>
            </a:r>
            <a:r>
              <a:rPr lang="zh-CN" altLang="en-US" sz="2400" dirty="0" smtClean="0"/>
              <a:t>相关</a:t>
            </a:r>
            <a:endParaRPr lang="en-US" altLang="zh-CN" sz="2400" dirty="0" smtClean="0"/>
          </a:p>
          <a:p>
            <a:pPr>
              <a:spcBef>
                <a:spcPts val="600"/>
              </a:spcBef>
            </a:pPr>
            <a:r>
              <a:rPr lang="zh-CN" altLang="en-US" sz="2400" dirty="0" smtClean="0"/>
              <a:t>软</a:t>
            </a:r>
            <a:r>
              <a:rPr lang="zh-CN" altLang="en-US" sz="2400" dirty="0"/>
              <a:t>壁面和旋流效果可以</a:t>
            </a:r>
            <a:r>
              <a:rPr lang="zh-CN" altLang="en-US" sz="2400" dirty="0" smtClean="0"/>
              <a:t>叠加</a:t>
            </a:r>
            <a:endParaRPr lang="en-US" altLang="zh-CN" sz="2400" dirty="0" smtClean="0"/>
          </a:p>
          <a:p>
            <a:pPr>
              <a:spcBef>
                <a:spcPts val="600"/>
              </a:spcBef>
            </a:pPr>
            <a:r>
              <a:rPr lang="zh-CN" altLang="en-US" sz="2400" dirty="0"/>
              <a:t>软壁面并不改变对流模态的</a:t>
            </a:r>
            <a:r>
              <a:rPr lang="zh-CN" altLang="en-US" sz="2400" dirty="0" smtClean="0"/>
              <a:t>性质</a:t>
            </a:r>
            <a:endParaRPr lang="en-US" altLang="zh-CN" sz="2400" dirty="0" smtClean="0"/>
          </a:p>
          <a:p>
            <a:pPr>
              <a:spcBef>
                <a:spcPts val="600"/>
              </a:spcBef>
            </a:pPr>
            <a:endParaRPr lang="en-US" altLang="zh-CN" sz="2400" dirty="0" smtClean="0"/>
          </a:p>
          <a:p>
            <a:pPr>
              <a:spcBef>
                <a:spcPts val="600"/>
              </a:spcBef>
            </a:pPr>
            <a:endParaRPr lang="en-US" altLang="zh-CN" sz="2400" dirty="0" smtClean="0"/>
          </a:p>
          <a:p>
            <a:pPr>
              <a:spcBef>
                <a:spcPts val="600"/>
              </a:spcBef>
            </a:pPr>
            <a:endParaRPr lang="en-US" altLang="zh-CN" sz="2400" dirty="0" smtClean="0"/>
          </a:p>
          <a:p>
            <a:pPr>
              <a:spcBef>
                <a:spcPts val="600"/>
              </a:spcBef>
            </a:pPr>
            <a:endParaRPr lang="en-US" altLang="zh-CN" sz="2400" dirty="0" smtClean="0"/>
          </a:p>
          <a:p>
            <a:pPr>
              <a:spcBef>
                <a:spcPts val="600"/>
              </a:spcBef>
            </a:pPr>
            <a:endParaRPr lang="en-US" altLang="zh-CN" sz="2400" dirty="0"/>
          </a:p>
          <a:p>
            <a:pPr>
              <a:spcBef>
                <a:spcPts val="600"/>
              </a:spcBef>
            </a:pPr>
            <a:endParaRPr lang="zh-CN" altLang="en-US" sz="2400" dirty="0"/>
          </a:p>
          <a:p>
            <a:pPr>
              <a:spcBef>
                <a:spcPts val="600"/>
              </a:spcBef>
            </a:pPr>
            <a:endParaRPr lang="en-US" altLang="zh-CN" sz="2400" dirty="0" smtClean="0"/>
          </a:p>
          <a:p>
            <a:pPr>
              <a:spcBef>
                <a:spcPts val="600"/>
              </a:spcBef>
            </a:pPr>
            <a:endParaRPr lang="en-US" altLang="zh-CN" sz="2400" dirty="0"/>
          </a:p>
        </p:txBody>
      </p:sp>
      <p:pic>
        <p:nvPicPr>
          <p:cNvPr id="21" name="图片 20"/>
          <p:cNvPicPr/>
          <p:nvPr/>
        </p:nvPicPr>
        <p:blipFill rotWithShape="1">
          <a:blip r:embed="rId5" cstate="print">
            <a:extLst>
              <a:ext uri="{28A0092B-C50C-407E-A947-70E740481C1C}">
                <a14:useLocalDpi xmlns:a14="http://schemas.microsoft.com/office/drawing/2010/main" val="0"/>
              </a:ext>
            </a:extLst>
          </a:blip>
          <a:srcRect l="3286" t="5016" r="8499"/>
          <a:stretch/>
        </p:blipFill>
        <p:spPr>
          <a:xfrm>
            <a:off x="0" y="1311872"/>
            <a:ext cx="4109014" cy="4098371"/>
          </a:xfrm>
          <a:prstGeom prst="rect">
            <a:avLst/>
          </a:prstGeom>
        </p:spPr>
      </p:pic>
      <p:pic>
        <p:nvPicPr>
          <p:cNvPr id="10" name="图片 9"/>
          <p:cNvPicPr/>
          <p:nvPr/>
        </p:nvPicPr>
        <p:blipFill rotWithShape="1">
          <a:blip r:embed="rId6"/>
          <a:srcRect r="49686"/>
          <a:stretch/>
        </p:blipFill>
        <p:spPr>
          <a:xfrm>
            <a:off x="4268430" y="1311872"/>
            <a:ext cx="4192663" cy="2037061"/>
          </a:xfrm>
          <a:prstGeom prst="rect">
            <a:avLst/>
          </a:prstGeom>
        </p:spPr>
      </p:pic>
      <p:pic>
        <p:nvPicPr>
          <p:cNvPr id="12" name="图片 11"/>
          <p:cNvPicPr/>
          <p:nvPr/>
        </p:nvPicPr>
        <p:blipFill rotWithShape="1">
          <a:blip r:embed="rId6"/>
          <a:srcRect l="51236"/>
          <a:stretch/>
        </p:blipFill>
        <p:spPr>
          <a:xfrm>
            <a:off x="4318217" y="3291033"/>
            <a:ext cx="4024194" cy="2119210"/>
          </a:xfrm>
          <a:prstGeom prst="rect">
            <a:avLst/>
          </a:prstGeom>
        </p:spPr>
      </p:pic>
      <p:sp>
        <p:nvSpPr>
          <p:cNvPr id="7" name="矩形 6"/>
          <p:cNvSpPr/>
          <p:nvPr/>
        </p:nvSpPr>
        <p:spPr>
          <a:xfrm>
            <a:off x="5916134" y="5534050"/>
            <a:ext cx="1354858" cy="400110"/>
          </a:xfrm>
          <a:prstGeom prst="rect">
            <a:avLst/>
          </a:prstGeom>
        </p:spPr>
        <p:txBody>
          <a:bodyPr wrap="none">
            <a:spAutoFit/>
          </a:bodyPr>
          <a:lstStyle/>
          <a:p>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软壁</a:t>
            </a:r>
            <a:r>
              <a:rPr lang="en-US" altLang="zh-CN" sz="2000" kern="100" dirty="0">
                <a:latin typeface="Times New Roman" panose="02020603050405020304" pitchFamily="18" charset="0"/>
                <a:ea typeface="宋体" panose="02010600030101010101" pitchFamily="2" charset="-122"/>
              </a:rPr>
              <a:t>+</a:t>
            </a:r>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旋流</a:t>
            </a:r>
            <a:endParaRPr lang="zh-CN" altLang="en-US" sz="2000" dirty="0"/>
          </a:p>
        </p:txBody>
      </p:sp>
      <p:sp>
        <p:nvSpPr>
          <p:cNvPr id="13" name="页脚占位符 4"/>
          <p:cNvSpPr>
            <a:spLocks noGrp="1"/>
          </p:cNvSpPr>
          <p:nvPr>
            <p:ph type="ftr" sz="quarter" idx="11"/>
          </p:nvPr>
        </p:nvSpPr>
        <p:spPr>
          <a:xfrm>
            <a:off x="630382" y="6020949"/>
            <a:ext cx="6747163" cy="459228"/>
          </a:xfrm>
        </p:spPr>
        <p:txBody>
          <a:bodyPr/>
          <a:lstStyle/>
          <a:p>
            <a:r>
              <a:rPr lang="zh-CN" altLang="en-US" dirty="0" smtClean="0"/>
              <a:t>旋流管道声模态与声类比（</a:t>
            </a:r>
            <a:r>
              <a:rPr lang="en-US" altLang="zh-CN" dirty="0" smtClean="0"/>
              <a:t>SJTU-SVN</a:t>
            </a:r>
            <a:r>
              <a:rPr lang="zh-CN" altLang="en-US" dirty="0" smtClean="0"/>
              <a:t>）</a:t>
            </a:r>
            <a:endParaRPr lang="zh-CN" altLang="en-US" dirty="0"/>
          </a:p>
        </p:txBody>
      </p:sp>
      <p:sp>
        <p:nvSpPr>
          <p:cNvPr id="14" name="日期占位符 3"/>
          <p:cNvSpPr>
            <a:spLocks noGrp="1"/>
          </p:cNvSpPr>
          <p:nvPr>
            <p:ph type="dt" sz="half" idx="2"/>
          </p:nvPr>
        </p:nvSpPr>
        <p:spPr>
          <a:xfrm>
            <a:off x="8693447" y="6193938"/>
            <a:ext cx="1015371" cy="221357"/>
          </a:xfrm>
        </p:spPr>
        <p:txBody>
          <a:bodyPr/>
          <a:lstStyle/>
          <a:p>
            <a:r>
              <a:rPr lang="en-US" altLang="zh-CN" dirty="0" smtClean="0"/>
              <a:t>2018-12-02</a:t>
            </a:r>
            <a:endParaRPr lang="zh-CN" altLang="en-US" dirty="0"/>
          </a:p>
        </p:txBody>
      </p:sp>
    </p:spTree>
    <p:extLst>
      <p:ext uri="{BB962C8B-B14F-4D97-AF65-F5344CB8AC3E}">
        <p14:creationId xmlns:p14="http://schemas.microsoft.com/office/powerpoint/2010/main" val="15942810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a:t>
            </a:r>
            <a:r>
              <a:rPr lang="zh-CN" altLang="en-US" dirty="0" smtClean="0"/>
              <a:t>不同参数</a:t>
            </a:r>
            <a:r>
              <a:rPr lang="zh-CN" altLang="en-US" dirty="0"/>
              <a:t>对特征值的影响</a:t>
            </a:r>
            <a:endParaRPr lang="zh-CN" altLang="en-US" dirty="0">
              <a:solidFill>
                <a:schemeClr val="bg1"/>
              </a:solidFill>
            </a:endParaRPr>
          </a:p>
        </p:txBody>
      </p:sp>
      <p:sp>
        <p:nvSpPr>
          <p:cNvPr id="6" name="灯片编号占位符 5"/>
          <p:cNvSpPr>
            <a:spLocks noGrp="1"/>
          </p:cNvSpPr>
          <p:nvPr>
            <p:ph type="sldNum" sz="quarter" idx="12"/>
          </p:nvPr>
        </p:nvSpPr>
        <p:spPr/>
        <p:txBody>
          <a:bodyPr/>
          <a:lstStyle/>
          <a:p>
            <a:fld id="{DEA19E0E-33C5-407F-B9FB-31BDCF2C117F}" type="slidenum">
              <a:rPr lang="zh-CN" altLang="en-US" smtClean="0"/>
              <a:pPr/>
              <a:t>14</a:t>
            </a:fld>
            <a:endParaRPr lang="zh-CN" altLang="en-US" dirty="0"/>
          </a:p>
        </p:txBody>
      </p:sp>
      <p:sp>
        <p:nvSpPr>
          <p:cNvPr id="3" name="矩形 2"/>
          <p:cNvSpPr/>
          <p:nvPr/>
        </p:nvSpPr>
        <p:spPr>
          <a:xfrm>
            <a:off x="-618188" y="756274"/>
            <a:ext cx="6781930" cy="523220"/>
          </a:xfrm>
          <a:prstGeom prst="rect">
            <a:avLst/>
          </a:prstGeom>
        </p:spPr>
        <p:txBody>
          <a:bodyPr wrap="square">
            <a:spAutoFit/>
          </a:bodyPr>
          <a:lstStyle/>
          <a:p>
            <a:pPr marL="914400" lvl="2" algn="just">
              <a:spcBef>
                <a:spcPts val="600"/>
              </a:spcBef>
              <a:spcAft>
                <a:spcPts val="300"/>
              </a:spcAft>
              <a:tabLst>
                <a:tab pos="629920" algn="l"/>
              </a:tabLst>
            </a:pPr>
            <a:r>
              <a:rPr lang="zh-CN" altLang="zh-CN" sz="2800" b="1" dirty="0" smtClean="0">
                <a:solidFill>
                  <a:srgbClr val="0000CC"/>
                </a:solidFill>
                <a:latin typeface="黑体" pitchFamily="49" charset="-122"/>
                <a:ea typeface="黑体" panose="02010609060101010101" pitchFamily="49" charset="-122"/>
                <a:cs typeface="Arial" panose="020B0604020202020204" pitchFamily="34" charset="0"/>
              </a:rPr>
              <a:t>案例</a:t>
            </a:r>
            <a:r>
              <a:rPr lang="en-US" altLang="zh-CN" sz="2800" b="1" dirty="0" smtClean="0">
                <a:solidFill>
                  <a:srgbClr val="0000CC"/>
                </a:solidFill>
                <a:latin typeface="黑体" pitchFamily="49" charset="-122"/>
                <a:ea typeface="黑体" panose="02010609060101010101" pitchFamily="49" charset="-122"/>
                <a:cs typeface="Arial" panose="020B0604020202020204" pitchFamily="34" charset="0"/>
              </a:rPr>
              <a:t>3</a:t>
            </a:r>
            <a:r>
              <a:rPr lang="zh-CN" altLang="zh-CN" sz="2800" b="1" dirty="0" smtClean="0">
                <a:solidFill>
                  <a:srgbClr val="0000CC"/>
                </a:solidFill>
                <a:latin typeface="黑体" pitchFamily="49" charset="-122"/>
                <a:ea typeface="黑体" panose="02010609060101010101" pitchFamily="49" charset="-122"/>
                <a:cs typeface="Arial" panose="020B0604020202020204" pitchFamily="34" charset="0"/>
              </a:rPr>
              <a:t>：</a:t>
            </a:r>
            <a:r>
              <a:rPr lang="zh-CN" altLang="en-US" sz="2800" b="1" dirty="0">
                <a:solidFill>
                  <a:srgbClr val="0000CC"/>
                </a:solidFill>
                <a:latin typeface="黑体" pitchFamily="49" charset="-122"/>
                <a:ea typeface="黑体" panose="02010609060101010101" pitchFamily="49" charset="-122"/>
                <a:cs typeface="Arial" panose="020B0604020202020204" pitchFamily="34" charset="0"/>
              </a:rPr>
              <a:t>周向模态对特征模态的影响</a:t>
            </a:r>
            <a:endParaRPr lang="zh-CN" altLang="zh-CN" sz="2800" b="1" dirty="0">
              <a:solidFill>
                <a:srgbClr val="0000CC"/>
              </a:solidFill>
              <a:latin typeface="黑体" pitchFamily="49" charset="-122"/>
              <a:ea typeface="黑体" panose="02010609060101010101" pitchFamily="49" charset="-122"/>
              <a:cs typeface="Arial" panose="020B0604020202020204" pitchFamily="34" charset="0"/>
            </a:endParaRPr>
          </a:p>
        </p:txBody>
      </p:sp>
      <p:sp>
        <p:nvSpPr>
          <p:cNvPr id="48" name="内容占位符 2"/>
          <p:cNvSpPr txBox="1">
            <a:spLocks/>
          </p:cNvSpPr>
          <p:nvPr/>
        </p:nvSpPr>
        <p:spPr>
          <a:xfrm>
            <a:off x="7558267" y="916700"/>
            <a:ext cx="3869405" cy="4888713"/>
          </a:xfrm>
          <a:prstGeom prst="rect">
            <a:avLst/>
          </a:prstGeom>
          <a:ln>
            <a:solidFill>
              <a:schemeClr val="tx1"/>
            </a:solidFill>
          </a:ln>
        </p:spPr>
        <p:txBody>
          <a:bodyPr vert="horz" lIns="90000" tIns="0" rIns="91440" bIns="0" rtlCol="0">
            <a:normAutofit lnSpcReduction="10000"/>
          </a:bodyPr>
          <a:lstStyle>
            <a:lvl1pPr marL="228587" indent="-228587" algn="l" defTabSz="914347" rtl="0" eaLnBrk="1" fontAlgn="ctr" latinLnBrk="0" hangingPunct="1">
              <a:lnSpc>
                <a:spcPct val="100000"/>
              </a:lnSpc>
              <a:spcBef>
                <a:spcPts val="300"/>
              </a:spcBef>
              <a:spcAft>
                <a:spcPts val="0"/>
              </a:spcAft>
              <a:buSzPct val="90000"/>
              <a:buFontTx/>
              <a:buBlip>
                <a:blip r:embed="rId3"/>
              </a:buBlip>
              <a:defRPr lang="zh-CN" altLang="en-US" sz="2800" b="0" kern="1200" baseline="0" dirty="0" smtClean="0">
                <a:solidFill>
                  <a:srgbClr val="002060"/>
                </a:solidFill>
                <a:latin typeface="Arial" panose="020B0604020202020204" pitchFamily="34" charset="0"/>
                <a:ea typeface="黑体" panose="02010609060101010101" pitchFamily="49" charset="-122"/>
                <a:cs typeface="Arial" panose="020B0604020202020204" pitchFamily="34" charset="0"/>
              </a:defRPr>
            </a:lvl1pPr>
            <a:lvl2pPr marL="361950" indent="-184150" algn="l" defTabSz="914347" rtl="0" eaLnBrk="1" latinLnBrk="0" hangingPunct="1">
              <a:lnSpc>
                <a:spcPct val="100000"/>
              </a:lnSpc>
              <a:spcBef>
                <a:spcPts val="300"/>
              </a:spcBef>
              <a:spcAft>
                <a:spcPts val="0"/>
              </a:spcAft>
              <a:buSzPct val="120000"/>
              <a:buFontTx/>
              <a:buBlip>
                <a:blip r:embed="rId4"/>
              </a:buBlip>
              <a:defRPr sz="2400" b="0" kern="1200" baseline="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defRPr>
            </a:lvl2pPr>
            <a:lvl3pPr marL="450850" indent="-184150" algn="l" defTabSz="914347" rtl="0" eaLnBrk="1" latinLnBrk="0" hangingPunct="1">
              <a:lnSpc>
                <a:spcPct val="100000"/>
              </a:lnSpc>
              <a:spcBef>
                <a:spcPts val="300"/>
              </a:spcBef>
              <a:spcAft>
                <a:spcPts val="0"/>
              </a:spcAft>
              <a:buClr>
                <a:schemeClr val="tx1"/>
              </a:buClr>
              <a:buSzPct val="90000"/>
              <a:buFont typeface="Wingdings" panose="05000000000000000000" pitchFamily="2" charset="2"/>
              <a:buChar char="]"/>
              <a:defRPr sz="1800" b="0" kern="1200" baseline="0">
                <a:solidFill>
                  <a:schemeClr val="accent4">
                    <a:lumMod val="50000"/>
                  </a:schemeClr>
                </a:solidFill>
                <a:latin typeface="Arial" panose="020B0604020202020204" pitchFamily="34" charset="0"/>
                <a:ea typeface="微软雅黑" panose="020B0503020204020204" pitchFamily="34" charset="-122"/>
                <a:cs typeface="Arial" panose="020B0604020202020204" pitchFamily="34" charset="0"/>
              </a:defRPr>
            </a:lvl3pPr>
            <a:lvl4pPr marL="1600105"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4pPr>
            <a:lvl5pPr marL="2057278"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5pPr>
            <a:lvl6pPr marL="2514451"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79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69"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spcBef>
                <a:spcPts val="600"/>
              </a:spcBef>
            </a:pPr>
            <a:r>
              <a:rPr lang="zh-CN" altLang="en-US" sz="2400" dirty="0"/>
              <a:t>当旋流与声波传播方向相反时</a:t>
            </a:r>
            <a:r>
              <a:rPr lang="zh-CN" altLang="en-US" sz="2400" dirty="0" smtClean="0"/>
              <a:t>（</a:t>
            </a:r>
            <a:r>
              <a:rPr lang="en-US" altLang="zh-CN" sz="2400" dirty="0" smtClean="0"/>
              <a:t>m</a:t>
            </a:r>
            <a:r>
              <a:rPr lang="zh-CN" altLang="en-US" sz="2400" dirty="0" smtClean="0"/>
              <a:t>为</a:t>
            </a:r>
            <a:r>
              <a:rPr lang="zh-CN" altLang="en-US" sz="2400" dirty="0"/>
              <a:t>负）声模态的截止线相对左移，有更多无衰减的传播声模态，而对流模态相对右移，并且范围</a:t>
            </a:r>
            <a:r>
              <a:rPr lang="zh-CN" altLang="en-US" sz="2400" dirty="0" smtClean="0"/>
              <a:t>扩大</a:t>
            </a:r>
            <a:endParaRPr lang="en-US" altLang="zh-CN" sz="2400" dirty="0" smtClean="0"/>
          </a:p>
          <a:p>
            <a:pPr marL="0" indent="0">
              <a:spcBef>
                <a:spcPts val="600"/>
              </a:spcBef>
              <a:buNone/>
            </a:pPr>
            <a:endParaRPr lang="en-US" altLang="zh-CN" sz="2400" dirty="0" smtClean="0"/>
          </a:p>
          <a:p>
            <a:pPr>
              <a:spcBef>
                <a:spcPts val="600"/>
              </a:spcBef>
            </a:pPr>
            <a:r>
              <a:rPr lang="zh-CN" altLang="en-US" sz="2400" dirty="0" smtClean="0"/>
              <a:t>当旋流与声波传播方向相同时（</a:t>
            </a:r>
            <a:r>
              <a:rPr lang="en-US" altLang="zh-CN" sz="2400" dirty="0" smtClean="0"/>
              <a:t>m</a:t>
            </a:r>
            <a:r>
              <a:rPr lang="zh-CN" altLang="en-US" sz="2400" dirty="0" smtClean="0"/>
              <a:t>为正）声模态的截止线相对右移，无衰减的传播声模态数量减小，而对流模态相对左移，并且范围扩大</a:t>
            </a:r>
            <a:endParaRPr lang="en-US" altLang="zh-CN" sz="2400" dirty="0" smtClean="0"/>
          </a:p>
          <a:p>
            <a:pPr>
              <a:spcBef>
                <a:spcPts val="600"/>
              </a:spcBef>
            </a:pPr>
            <a:endParaRPr lang="en-US" altLang="zh-CN" sz="2400" dirty="0" smtClean="0"/>
          </a:p>
          <a:p>
            <a:pPr>
              <a:spcBef>
                <a:spcPts val="600"/>
              </a:spcBef>
            </a:pPr>
            <a:endParaRPr lang="en-US" altLang="zh-CN" sz="2400" dirty="0" smtClean="0"/>
          </a:p>
          <a:p>
            <a:pPr>
              <a:spcBef>
                <a:spcPts val="600"/>
              </a:spcBef>
            </a:pPr>
            <a:endParaRPr lang="en-US" altLang="zh-CN" sz="2400" dirty="0"/>
          </a:p>
          <a:p>
            <a:pPr>
              <a:spcBef>
                <a:spcPts val="600"/>
              </a:spcBef>
            </a:pPr>
            <a:endParaRPr lang="zh-CN" altLang="en-US" sz="2400" dirty="0"/>
          </a:p>
          <a:p>
            <a:pPr>
              <a:spcBef>
                <a:spcPts val="600"/>
              </a:spcBef>
            </a:pPr>
            <a:endParaRPr lang="en-US" altLang="zh-CN" sz="2400" dirty="0" smtClean="0"/>
          </a:p>
          <a:p>
            <a:pPr>
              <a:spcBef>
                <a:spcPts val="600"/>
              </a:spcBef>
            </a:pPr>
            <a:endParaRPr lang="en-US" altLang="zh-CN" sz="2400" dirty="0"/>
          </a:p>
        </p:txBody>
      </p:sp>
      <p:pic>
        <p:nvPicPr>
          <p:cNvPr id="13" name="图片 12"/>
          <p:cNvPicPr/>
          <p:nvPr/>
        </p:nvPicPr>
        <p:blipFill rotWithShape="1">
          <a:blip r:embed="rId5" cstate="print">
            <a:extLst>
              <a:ext uri="{28A0092B-C50C-407E-A947-70E740481C1C}">
                <a14:useLocalDpi xmlns:a14="http://schemas.microsoft.com/office/drawing/2010/main" val="0"/>
              </a:ext>
            </a:extLst>
          </a:blip>
          <a:srcRect l="3798" t="5088" r="9035"/>
          <a:stretch/>
        </p:blipFill>
        <p:spPr bwMode="auto">
          <a:xfrm>
            <a:off x="115971" y="1366980"/>
            <a:ext cx="3634225" cy="3991170"/>
          </a:xfrm>
          <a:prstGeom prst="rect">
            <a:avLst/>
          </a:prstGeom>
          <a:ln>
            <a:noFill/>
          </a:ln>
          <a:extLst>
            <a:ext uri="{53640926-AAD7-44D8-BBD7-CCE9431645EC}">
              <a14:shadowObscured xmlns:a14="http://schemas.microsoft.com/office/drawing/2010/main"/>
            </a:ext>
          </a:extLst>
        </p:spPr>
      </p:pic>
      <p:sp>
        <p:nvSpPr>
          <p:cNvPr id="8" name="矩形 7"/>
          <p:cNvSpPr/>
          <p:nvPr/>
        </p:nvSpPr>
        <p:spPr>
          <a:xfrm>
            <a:off x="1363442" y="5392779"/>
            <a:ext cx="5759450" cy="584775"/>
          </a:xfrm>
          <a:prstGeom prst="rect">
            <a:avLst/>
          </a:prstGeom>
        </p:spPr>
        <p:txBody>
          <a:bodyPr>
            <a:spAutoFit/>
          </a:bodyPr>
          <a:lstStyle/>
          <a:p>
            <a:r>
              <a:rPr lang="zh-CN" altLang="en-US"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不同周向模态旋流对软壁面吸声效果对比</a:t>
            </a:r>
            <a:r>
              <a:rPr lang="en-US" altLang="zh-CN"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a:t>
            </a:r>
            <a:r>
              <a:rPr lang="zh-CN" altLang="en-US"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参数：</a:t>
            </a:r>
            <a:r>
              <a:rPr lang="en-US" altLang="zh-CN"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h=0.6,w=25,n=-5/-15/5/15,Ux=0.5</a:t>
            </a:r>
            <a:endParaRPr lang="zh-CN" altLang="en-US"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15" name="图片 14"/>
          <p:cNvPicPr/>
          <p:nvPr/>
        </p:nvPicPr>
        <p:blipFill rotWithShape="1">
          <a:blip r:embed="rId6" cstate="print">
            <a:extLst>
              <a:ext uri="{28A0092B-C50C-407E-A947-70E740481C1C}">
                <a14:useLocalDpi xmlns:a14="http://schemas.microsoft.com/office/drawing/2010/main" val="0"/>
              </a:ext>
            </a:extLst>
          </a:blip>
          <a:srcRect t="5783" r="7660"/>
          <a:stretch/>
        </p:blipFill>
        <p:spPr bwMode="auto">
          <a:xfrm>
            <a:off x="3750197" y="1390129"/>
            <a:ext cx="3796495" cy="4011415"/>
          </a:xfrm>
          <a:prstGeom prst="rect">
            <a:avLst/>
          </a:prstGeom>
          <a:ln>
            <a:noFill/>
          </a:ln>
          <a:extLst>
            <a:ext uri="{53640926-AAD7-44D8-BBD7-CCE9431645EC}">
              <a14:shadowObscured xmlns:a14="http://schemas.microsoft.com/office/drawing/2010/main"/>
            </a:ext>
          </a:extLst>
        </p:spPr>
      </p:pic>
      <p:sp>
        <p:nvSpPr>
          <p:cNvPr id="11" name="页脚占位符 4"/>
          <p:cNvSpPr>
            <a:spLocks noGrp="1"/>
          </p:cNvSpPr>
          <p:nvPr>
            <p:ph type="ftr" sz="quarter" idx="11"/>
          </p:nvPr>
        </p:nvSpPr>
        <p:spPr>
          <a:xfrm>
            <a:off x="630382" y="6020949"/>
            <a:ext cx="6747163" cy="459228"/>
          </a:xfrm>
        </p:spPr>
        <p:txBody>
          <a:bodyPr/>
          <a:lstStyle/>
          <a:p>
            <a:r>
              <a:rPr lang="zh-CN" altLang="en-US" dirty="0" smtClean="0"/>
              <a:t>旋流管道声模态与声类比（</a:t>
            </a:r>
            <a:r>
              <a:rPr lang="en-US" altLang="zh-CN" dirty="0" smtClean="0"/>
              <a:t>SJTU-SVN</a:t>
            </a:r>
            <a:r>
              <a:rPr lang="zh-CN" altLang="en-US" dirty="0" smtClean="0"/>
              <a:t>）</a:t>
            </a:r>
            <a:endParaRPr lang="zh-CN" altLang="en-US" dirty="0"/>
          </a:p>
        </p:txBody>
      </p:sp>
      <p:sp>
        <p:nvSpPr>
          <p:cNvPr id="12" name="日期占位符 3"/>
          <p:cNvSpPr>
            <a:spLocks noGrp="1"/>
          </p:cNvSpPr>
          <p:nvPr>
            <p:ph type="dt" sz="half" idx="2"/>
          </p:nvPr>
        </p:nvSpPr>
        <p:spPr>
          <a:xfrm>
            <a:off x="8693447" y="6193938"/>
            <a:ext cx="1015371" cy="221357"/>
          </a:xfrm>
        </p:spPr>
        <p:txBody>
          <a:bodyPr/>
          <a:lstStyle/>
          <a:p>
            <a:r>
              <a:rPr lang="en-US" altLang="zh-CN" dirty="0" smtClean="0"/>
              <a:t>2018-12-02</a:t>
            </a:r>
            <a:endParaRPr lang="zh-CN" altLang="en-US" dirty="0"/>
          </a:p>
        </p:txBody>
      </p:sp>
    </p:spTree>
    <p:extLst>
      <p:ext uri="{BB962C8B-B14F-4D97-AF65-F5344CB8AC3E}">
        <p14:creationId xmlns:p14="http://schemas.microsoft.com/office/powerpoint/2010/main" val="26800996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a:t>
            </a:r>
            <a:r>
              <a:rPr lang="zh-CN" altLang="en-US" dirty="0" smtClean="0"/>
              <a:t>如何</a:t>
            </a:r>
            <a:r>
              <a:rPr lang="zh-CN" altLang="en-US" dirty="0"/>
              <a:t>衡量声、涡和</a:t>
            </a:r>
            <a:r>
              <a:rPr lang="zh-CN" altLang="en-US" dirty="0" smtClean="0"/>
              <a:t>熵之间</a:t>
            </a:r>
            <a:r>
              <a:rPr lang="zh-CN" altLang="en-US" dirty="0"/>
              <a:t>的耦合程度？</a:t>
            </a:r>
          </a:p>
        </p:txBody>
      </p:sp>
      <p:sp>
        <p:nvSpPr>
          <p:cNvPr id="6" name="灯片编号占位符 5"/>
          <p:cNvSpPr>
            <a:spLocks noGrp="1"/>
          </p:cNvSpPr>
          <p:nvPr>
            <p:ph type="sldNum" sz="quarter" idx="12"/>
          </p:nvPr>
        </p:nvSpPr>
        <p:spPr/>
        <p:txBody>
          <a:bodyPr/>
          <a:lstStyle/>
          <a:p>
            <a:fld id="{DEA19E0E-33C5-407F-B9FB-31BDCF2C117F}" type="slidenum">
              <a:rPr lang="zh-CN" altLang="en-US" smtClean="0"/>
              <a:pPr/>
              <a:t>15</a:t>
            </a:fld>
            <a:endParaRPr lang="zh-CN" altLang="en-US" dirty="0"/>
          </a:p>
        </p:txBody>
      </p:sp>
      <p:graphicFrame>
        <p:nvGraphicFramePr>
          <p:cNvPr id="11" name="对象 10"/>
          <p:cNvGraphicFramePr>
            <a:graphicFrameLocks noChangeAspect="1"/>
          </p:cNvGraphicFramePr>
          <p:nvPr>
            <p:extLst>
              <p:ext uri="{D42A27DB-BD31-4B8C-83A1-F6EECF244321}">
                <p14:modId xmlns:p14="http://schemas.microsoft.com/office/powerpoint/2010/main" val="262827840"/>
              </p:ext>
            </p:extLst>
          </p:nvPr>
        </p:nvGraphicFramePr>
        <p:xfrm>
          <a:off x="204543" y="894391"/>
          <a:ext cx="6047019" cy="1512745"/>
        </p:xfrm>
        <a:graphic>
          <a:graphicData uri="http://schemas.openxmlformats.org/presentationml/2006/ole">
            <mc:AlternateContent xmlns:mc="http://schemas.openxmlformats.org/markup-compatibility/2006">
              <mc:Choice xmlns:v="urn:schemas-microsoft-com:vml" Requires="v">
                <p:oleObj spid="_x0000_s15434" name="Equation" r:id="rId4" imgW="3708360" imgH="749160" progId="Equation.DSMT4">
                  <p:embed/>
                </p:oleObj>
              </mc:Choice>
              <mc:Fallback>
                <p:oleObj name="Equation" r:id="rId4" imgW="3708360" imgH="749160" progId="Equation.DSMT4">
                  <p:embed/>
                  <p:pic>
                    <p:nvPicPr>
                      <p:cNvPr id="0" name="Object 3"/>
                      <p:cNvPicPr>
                        <a:picLocks noChangeAspect="1" noChangeArrowheads="1"/>
                      </p:cNvPicPr>
                      <p:nvPr/>
                    </p:nvPicPr>
                    <p:blipFill>
                      <a:blip r:embed="rId5"/>
                      <a:srcRect/>
                      <a:stretch>
                        <a:fillRect/>
                      </a:stretch>
                    </p:blipFill>
                    <p:spPr bwMode="auto">
                      <a:xfrm>
                        <a:off x="204543" y="894391"/>
                        <a:ext cx="6047019" cy="1512745"/>
                      </a:xfrm>
                      <a:prstGeom prst="rect">
                        <a:avLst/>
                      </a:prstGeom>
                      <a:noFill/>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656103569"/>
              </p:ext>
            </p:extLst>
          </p:nvPr>
        </p:nvGraphicFramePr>
        <p:xfrm>
          <a:off x="338858" y="5016641"/>
          <a:ext cx="2184886" cy="926453"/>
        </p:xfrm>
        <a:graphic>
          <a:graphicData uri="http://schemas.openxmlformats.org/presentationml/2006/ole">
            <mc:AlternateContent xmlns:mc="http://schemas.openxmlformats.org/markup-compatibility/2006">
              <mc:Choice xmlns:v="urn:schemas-microsoft-com:vml" Requires="v">
                <p:oleObj spid="_x0000_s15435" name="Equation" r:id="rId6" imgW="901309" imgH="380835" progId="Equation.DSMT4">
                  <p:embed/>
                </p:oleObj>
              </mc:Choice>
              <mc:Fallback>
                <p:oleObj name="Equation" r:id="rId6" imgW="901309" imgH="380835" progId="Equation.DSMT4">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8858" y="5016641"/>
                        <a:ext cx="2184886" cy="926453"/>
                      </a:xfrm>
                      <a:prstGeom prst="rect">
                        <a:avLst/>
                      </a:prstGeom>
                      <a:noFill/>
                    </p:spPr>
                  </p:pic>
                </p:oleObj>
              </mc:Fallback>
            </mc:AlternateContent>
          </a:graphicData>
        </a:graphic>
      </p:graphicFrame>
      <p:grpSp>
        <p:nvGrpSpPr>
          <p:cNvPr id="25" name="组合 24"/>
          <p:cNvGrpSpPr/>
          <p:nvPr/>
        </p:nvGrpSpPr>
        <p:grpSpPr>
          <a:xfrm>
            <a:off x="6582018" y="950858"/>
            <a:ext cx="4479553" cy="4788021"/>
            <a:chOff x="7022592" y="763984"/>
            <a:chExt cx="4479553" cy="4162505"/>
          </a:xfrm>
        </p:grpSpPr>
        <p:sp>
          <p:nvSpPr>
            <p:cNvPr id="14" name="矩形 13"/>
            <p:cNvSpPr/>
            <p:nvPr/>
          </p:nvSpPr>
          <p:spPr>
            <a:xfrm>
              <a:off x="7022592" y="861069"/>
              <a:ext cx="1345240" cy="441018"/>
            </a:xfrm>
            <a:prstGeom prst="rect">
              <a:avLst/>
            </a:prstGeom>
          </p:spPr>
          <p:txBody>
            <a:bodyPr wrap="none">
              <a:spAutoFit/>
            </a:bodyPr>
            <a:lstStyle/>
            <a:p>
              <a:r>
                <a:rPr lang="zh-CN" altLang="en-US" dirty="0" smtClean="0"/>
                <a:t>声压占比</a:t>
              </a:r>
              <a:endParaRPr lang="zh-CN" altLang="en-US" dirty="0"/>
            </a:p>
          </p:txBody>
        </p:sp>
        <p:graphicFrame>
          <p:nvGraphicFramePr>
            <p:cNvPr id="17" name="对象 16"/>
            <p:cNvGraphicFramePr>
              <a:graphicFrameLocks noChangeAspect="1"/>
            </p:cNvGraphicFramePr>
            <p:nvPr>
              <p:extLst>
                <p:ext uri="{D42A27DB-BD31-4B8C-83A1-F6EECF244321}">
                  <p14:modId xmlns:p14="http://schemas.microsoft.com/office/powerpoint/2010/main" val="3043292067"/>
                </p:ext>
              </p:extLst>
            </p:nvPr>
          </p:nvGraphicFramePr>
          <p:xfrm>
            <a:off x="7146906" y="999708"/>
            <a:ext cx="4327325" cy="1216560"/>
          </p:xfrm>
          <a:graphic>
            <a:graphicData uri="http://schemas.openxmlformats.org/presentationml/2006/ole">
              <mc:AlternateContent xmlns:mc="http://schemas.openxmlformats.org/markup-compatibility/2006">
                <mc:Choice xmlns:v="urn:schemas-microsoft-com:vml" Requires="v">
                  <p:oleObj spid="_x0000_s15436" name="Equation" r:id="rId8" imgW="2578100" imgH="723900" progId="Equation.DSMT4">
                    <p:embed/>
                  </p:oleObj>
                </mc:Choice>
                <mc:Fallback>
                  <p:oleObj name="Equation" r:id="rId8" imgW="2578100" imgH="723900" progId="Equation.DSMT4">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46906" y="999708"/>
                          <a:ext cx="4327325" cy="1216560"/>
                        </a:xfrm>
                        <a:prstGeom prst="rect">
                          <a:avLst/>
                        </a:prstGeom>
                        <a:noFill/>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2764942218"/>
                </p:ext>
              </p:extLst>
            </p:nvPr>
          </p:nvGraphicFramePr>
          <p:xfrm>
            <a:off x="7149418" y="2451992"/>
            <a:ext cx="4322302" cy="1207702"/>
          </p:xfrm>
          <a:graphic>
            <a:graphicData uri="http://schemas.openxmlformats.org/presentationml/2006/ole">
              <mc:AlternateContent xmlns:mc="http://schemas.openxmlformats.org/markup-compatibility/2006">
                <mc:Choice xmlns:v="urn:schemas-microsoft-com:vml" Requires="v">
                  <p:oleObj spid="_x0000_s15437" name="Equation" r:id="rId10" imgW="2590800" imgH="723900" progId="Equation.DSMT4">
                    <p:embed/>
                  </p:oleObj>
                </mc:Choice>
                <mc:Fallback>
                  <p:oleObj name="Equation" r:id="rId10" imgW="2590800" imgH="723900" progId="Equation.DSMT4">
                    <p:embed/>
                    <p:pic>
                      <p:nvPicPr>
                        <p:cNvPr id="0"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49418" y="2451992"/>
                          <a:ext cx="4322302" cy="1207702"/>
                        </a:xfrm>
                        <a:prstGeom prst="rect">
                          <a:avLst/>
                        </a:prstGeom>
                        <a:noFill/>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4054582685"/>
                </p:ext>
              </p:extLst>
            </p:nvPr>
          </p:nvGraphicFramePr>
          <p:xfrm>
            <a:off x="7156587" y="3708327"/>
            <a:ext cx="4308982" cy="1218162"/>
          </p:xfrm>
          <a:graphic>
            <a:graphicData uri="http://schemas.openxmlformats.org/presentationml/2006/ole">
              <mc:AlternateContent xmlns:mc="http://schemas.openxmlformats.org/markup-compatibility/2006">
                <mc:Choice xmlns:v="urn:schemas-microsoft-com:vml" Requires="v">
                  <p:oleObj spid="_x0000_s15438" name="Equation" r:id="rId12" imgW="2565400" imgH="723900" progId="Equation.DSMT4">
                    <p:embed/>
                  </p:oleObj>
                </mc:Choice>
                <mc:Fallback>
                  <p:oleObj name="Equation" r:id="rId12" imgW="2565400" imgH="723900" progId="Equation.DSMT4">
                    <p:embed/>
                    <p:pic>
                      <p:nvPicPr>
                        <p:cNvPr id="0" name="Object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56587" y="3708327"/>
                          <a:ext cx="4308982" cy="1218162"/>
                        </a:xfrm>
                        <a:prstGeom prst="rect">
                          <a:avLst/>
                        </a:prstGeom>
                        <a:noFill/>
                      </p:spPr>
                    </p:pic>
                  </p:oleObj>
                </mc:Fallback>
              </mc:AlternateContent>
            </a:graphicData>
          </a:graphic>
        </p:graphicFrame>
        <p:sp>
          <p:nvSpPr>
            <p:cNvPr id="22" name="内容占位符 2"/>
            <p:cNvSpPr txBox="1">
              <a:spLocks/>
            </p:cNvSpPr>
            <p:nvPr/>
          </p:nvSpPr>
          <p:spPr>
            <a:xfrm>
              <a:off x="7022592" y="763984"/>
              <a:ext cx="4479553" cy="4162505"/>
            </a:xfrm>
            <a:prstGeom prst="rect">
              <a:avLst/>
            </a:prstGeom>
            <a:ln>
              <a:solidFill>
                <a:schemeClr val="tx1"/>
              </a:solidFill>
            </a:ln>
          </p:spPr>
          <p:txBody>
            <a:bodyPr vert="horz" lIns="90000" tIns="0" rIns="91440" bIns="0" rtlCol="0">
              <a:normAutofit/>
            </a:bodyPr>
            <a:lstStyle>
              <a:lvl1pPr marL="228587" indent="-228587" algn="l" defTabSz="914347" rtl="0" eaLnBrk="1" fontAlgn="ctr" latinLnBrk="0" hangingPunct="1">
                <a:lnSpc>
                  <a:spcPct val="100000"/>
                </a:lnSpc>
                <a:spcBef>
                  <a:spcPts val="300"/>
                </a:spcBef>
                <a:spcAft>
                  <a:spcPts val="0"/>
                </a:spcAft>
                <a:buSzPct val="90000"/>
                <a:buFontTx/>
                <a:buBlip>
                  <a:blip r:embed="rId14"/>
                </a:buBlip>
                <a:defRPr lang="zh-CN" altLang="en-US" sz="2800" b="0" kern="1200" baseline="0" dirty="0" smtClean="0">
                  <a:solidFill>
                    <a:srgbClr val="002060"/>
                  </a:solidFill>
                  <a:latin typeface="Arial" panose="020B0604020202020204" pitchFamily="34" charset="0"/>
                  <a:ea typeface="黑体" panose="02010609060101010101" pitchFamily="49" charset="-122"/>
                  <a:cs typeface="Arial" panose="020B0604020202020204" pitchFamily="34" charset="0"/>
                </a:defRPr>
              </a:lvl1pPr>
              <a:lvl2pPr marL="361950" indent="-184150" algn="l" defTabSz="914347" rtl="0" eaLnBrk="1" latinLnBrk="0" hangingPunct="1">
                <a:lnSpc>
                  <a:spcPct val="100000"/>
                </a:lnSpc>
                <a:spcBef>
                  <a:spcPts val="300"/>
                </a:spcBef>
                <a:spcAft>
                  <a:spcPts val="0"/>
                </a:spcAft>
                <a:buSzPct val="120000"/>
                <a:buFontTx/>
                <a:buBlip>
                  <a:blip r:embed="rId15"/>
                </a:buBlip>
                <a:defRPr sz="2400" b="0" kern="1200" baseline="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defRPr>
              </a:lvl2pPr>
              <a:lvl3pPr marL="450850" indent="-184150" algn="l" defTabSz="914347" rtl="0" eaLnBrk="1" latinLnBrk="0" hangingPunct="1">
                <a:lnSpc>
                  <a:spcPct val="100000"/>
                </a:lnSpc>
                <a:spcBef>
                  <a:spcPts val="300"/>
                </a:spcBef>
                <a:spcAft>
                  <a:spcPts val="0"/>
                </a:spcAft>
                <a:buClr>
                  <a:schemeClr val="tx1"/>
                </a:buClr>
                <a:buSzPct val="90000"/>
                <a:buFont typeface="Wingdings" panose="05000000000000000000" pitchFamily="2" charset="2"/>
                <a:buChar char="]"/>
                <a:defRPr sz="1800" b="0" kern="1200" baseline="0">
                  <a:solidFill>
                    <a:schemeClr val="accent4">
                      <a:lumMod val="50000"/>
                    </a:schemeClr>
                  </a:solidFill>
                  <a:latin typeface="Arial" panose="020B0604020202020204" pitchFamily="34" charset="0"/>
                  <a:ea typeface="微软雅黑" panose="020B0503020204020204" pitchFamily="34" charset="-122"/>
                  <a:cs typeface="Arial" panose="020B0604020202020204" pitchFamily="34" charset="0"/>
                </a:defRPr>
              </a:lvl3pPr>
              <a:lvl4pPr marL="1600105"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4pPr>
              <a:lvl5pPr marL="2057278"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5pPr>
              <a:lvl6pPr marL="2514451"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79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69"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spcBef>
                  <a:spcPts val="600"/>
                </a:spcBef>
                <a:buNone/>
              </a:pPr>
              <a:endParaRPr lang="en-US" altLang="zh-CN" sz="2400" dirty="0" smtClean="0"/>
            </a:p>
            <a:p>
              <a:pPr>
                <a:spcBef>
                  <a:spcPts val="600"/>
                </a:spcBef>
              </a:pPr>
              <a:endParaRPr lang="en-US" altLang="zh-CN" sz="2400" dirty="0" smtClean="0"/>
            </a:p>
            <a:p>
              <a:pPr>
                <a:spcBef>
                  <a:spcPts val="600"/>
                </a:spcBef>
              </a:pPr>
              <a:endParaRPr lang="en-US" altLang="zh-CN" sz="2400" dirty="0" smtClean="0"/>
            </a:p>
            <a:p>
              <a:pPr>
                <a:spcBef>
                  <a:spcPts val="600"/>
                </a:spcBef>
              </a:pPr>
              <a:endParaRPr lang="en-US" altLang="zh-CN" sz="2400" dirty="0" smtClean="0"/>
            </a:p>
            <a:p>
              <a:pPr>
                <a:spcBef>
                  <a:spcPts val="600"/>
                </a:spcBef>
              </a:pPr>
              <a:endParaRPr lang="en-US" altLang="zh-CN" sz="2400" dirty="0" smtClean="0"/>
            </a:p>
            <a:p>
              <a:pPr>
                <a:spcBef>
                  <a:spcPts val="600"/>
                </a:spcBef>
              </a:pPr>
              <a:endParaRPr lang="en-US" altLang="zh-CN" sz="2400" dirty="0" smtClean="0"/>
            </a:p>
            <a:p>
              <a:pPr>
                <a:spcBef>
                  <a:spcPts val="600"/>
                </a:spcBef>
              </a:pPr>
              <a:endParaRPr lang="en-US" altLang="zh-CN" sz="2400" dirty="0" smtClean="0"/>
            </a:p>
            <a:p>
              <a:pPr>
                <a:spcBef>
                  <a:spcPts val="600"/>
                </a:spcBef>
              </a:pPr>
              <a:endParaRPr lang="en-US" altLang="zh-CN" sz="2400" dirty="0" smtClean="0"/>
            </a:p>
            <a:p>
              <a:pPr>
                <a:spcBef>
                  <a:spcPts val="600"/>
                </a:spcBef>
              </a:pPr>
              <a:endParaRPr lang="en-US" altLang="zh-CN" sz="2400" dirty="0"/>
            </a:p>
            <a:p>
              <a:pPr>
                <a:spcBef>
                  <a:spcPts val="600"/>
                </a:spcBef>
              </a:pPr>
              <a:endParaRPr lang="zh-CN" altLang="en-US" sz="2400" dirty="0"/>
            </a:p>
            <a:p>
              <a:pPr>
                <a:spcBef>
                  <a:spcPts val="600"/>
                </a:spcBef>
              </a:pPr>
              <a:endParaRPr lang="en-US" altLang="zh-CN" sz="2400" dirty="0" smtClean="0"/>
            </a:p>
            <a:p>
              <a:pPr>
                <a:spcBef>
                  <a:spcPts val="600"/>
                </a:spcBef>
              </a:pPr>
              <a:endParaRPr lang="en-US" altLang="zh-CN" sz="2400" dirty="0"/>
            </a:p>
          </p:txBody>
        </p:sp>
        <p:sp>
          <p:nvSpPr>
            <p:cNvPr id="23" name="矩形 22"/>
            <p:cNvSpPr/>
            <p:nvPr/>
          </p:nvSpPr>
          <p:spPr>
            <a:xfrm>
              <a:off x="7022592" y="2209237"/>
              <a:ext cx="1345240" cy="441018"/>
            </a:xfrm>
            <a:prstGeom prst="rect">
              <a:avLst/>
            </a:prstGeom>
          </p:spPr>
          <p:txBody>
            <a:bodyPr wrap="none">
              <a:spAutoFit/>
            </a:bodyPr>
            <a:lstStyle/>
            <a:p>
              <a:r>
                <a:rPr lang="zh-CN" altLang="en-US" dirty="0" smtClean="0"/>
                <a:t>涡量占比</a:t>
              </a:r>
              <a:endParaRPr lang="zh-CN" altLang="en-US" dirty="0"/>
            </a:p>
          </p:txBody>
        </p:sp>
        <p:sp>
          <p:nvSpPr>
            <p:cNvPr id="24" name="矩形 23"/>
            <p:cNvSpPr/>
            <p:nvPr/>
          </p:nvSpPr>
          <p:spPr>
            <a:xfrm>
              <a:off x="7022592" y="3623449"/>
              <a:ext cx="1345240" cy="441018"/>
            </a:xfrm>
            <a:prstGeom prst="rect">
              <a:avLst/>
            </a:prstGeom>
          </p:spPr>
          <p:txBody>
            <a:bodyPr wrap="none">
              <a:spAutoFit/>
            </a:bodyPr>
            <a:lstStyle/>
            <a:p>
              <a:r>
                <a:rPr lang="zh-CN" altLang="en-US" dirty="0" smtClean="0"/>
                <a:t>熵量占比</a:t>
              </a:r>
              <a:endParaRPr lang="zh-CN" altLang="en-US" dirty="0"/>
            </a:p>
          </p:txBody>
        </p:sp>
      </p:grpSp>
      <p:graphicFrame>
        <p:nvGraphicFramePr>
          <p:cNvPr id="29" name="对象 28"/>
          <p:cNvGraphicFramePr>
            <a:graphicFrameLocks noChangeAspect="1"/>
          </p:cNvGraphicFramePr>
          <p:nvPr>
            <p:extLst>
              <p:ext uri="{D42A27DB-BD31-4B8C-83A1-F6EECF244321}">
                <p14:modId xmlns:p14="http://schemas.microsoft.com/office/powerpoint/2010/main" val="593185618"/>
              </p:ext>
            </p:extLst>
          </p:nvPr>
        </p:nvGraphicFramePr>
        <p:xfrm>
          <a:off x="324319" y="2630109"/>
          <a:ext cx="3836054" cy="810487"/>
        </p:xfrm>
        <a:graphic>
          <a:graphicData uri="http://schemas.openxmlformats.org/presentationml/2006/ole">
            <mc:AlternateContent xmlns:mc="http://schemas.openxmlformats.org/markup-compatibility/2006">
              <mc:Choice xmlns:v="urn:schemas-microsoft-com:vml" Requires="v">
                <p:oleObj spid="_x0000_s15439" name="Equation" r:id="rId16" imgW="1663700" imgH="355600" progId="Equation.DSMT4">
                  <p:embed/>
                </p:oleObj>
              </mc:Choice>
              <mc:Fallback>
                <p:oleObj name="Equation" r:id="rId16" imgW="1663700" imgH="355600" progId="Equation.DSMT4">
                  <p:embed/>
                  <p:pic>
                    <p:nvPicPr>
                      <p:cNvPr id="0" name="Object 2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4319" y="2630109"/>
                        <a:ext cx="3836054" cy="810487"/>
                      </a:xfrm>
                      <a:prstGeom prst="rect">
                        <a:avLst/>
                      </a:prstGeom>
                      <a:noFill/>
                    </p:spPr>
                  </p:pic>
                </p:oleObj>
              </mc:Fallback>
            </mc:AlternateContent>
          </a:graphicData>
        </a:graphic>
      </p:graphicFrame>
      <p:sp>
        <p:nvSpPr>
          <p:cNvPr id="30" name="Rectangle 23"/>
          <p:cNvSpPr>
            <a:spLocks noChangeArrowheads="1"/>
          </p:cNvSpPr>
          <p:nvPr/>
        </p:nvSpPr>
        <p:spPr bwMode="auto">
          <a:xfrm>
            <a:off x="0" y="0"/>
            <a:ext cx="115204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1" name="对象 30"/>
          <p:cNvGraphicFramePr>
            <a:graphicFrameLocks noChangeAspect="1"/>
          </p:cNvGraphicFramePr>
          <p:nvPr>
            <p:extLst>
              <p:ext uri="{D42A27DB-BD31-4B8C-83A1-F6EECF244321}">
                <p14:modId xmlns:p14="http://schemas.microsoft.com/office/powerpoint/2010/main" val="2617099248"/>
              </p:ext>
            </p:extLst>
          </p:nvPr>
        </p:nvGraphicFramePr>
        <p:xfrm>
          <a:off x="293894" y="3393580"/>
          <a:ext cx="3510010" cy="929120"/>
        </p:xfrm>
        <a:graphic>
          <a:graphicData uri="http://schemas.openxmlformats.org/presentationml/2006/ole">
            <mc:AlternateContent xmlns:mc="http://schemas.openxmlformats.org/markup-compatibility/2006">
              <mc:Choice xmlns:v="urn:schemas-microsoft-com:vml" Requires="v">
                <p:oleObj spid="_x0000_s15440" name="Equation" r:id="rId18" imgW="1295400" imgH="342900" progId="Equation.DSMT4">
                  <p:embed/>
                </p:oleObj>
              </mc:Choice>
              <mc:Fallback>
                <p:oleObj name="Equation" r:id="rId18" imgW="1295400" imgH="342900" progId="Equation.DSMT4">
                  <p:embed/>
                  <p:pic>
                    <p:nvPicPr>
                      <p:cNvPr id="0" name="Object 2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3894" y="3393580"/>
                        <a:ext cx="3510010" cy="929120"/>
                      </a:xfrm>
                      <a:prstGeom prst="rect">
                        <a:avLst/>
                      </a:prstGeom>
                      <a:noFill/>
                    </p:spPr>
                  </p:pic>
                </p:oleObj>
              </mc:Fallback>
            </mc:AlternateContent>
          </a:graphicData>
        </a:graphic>
      </p:graphicFrame>
      <p:sp>
        <p:nvSpPr>
          <p:cNvPr id="32" name="Rectangle 25"/>
          <p:cNvSpPr>
            <a:spLocks noChangeArrowheads="1"/>
          </p:cNvSpPr>
          <p:nvPr/>
        </p:nvSpPr>
        <p:spPr bwMode="auto">
          <a:xfrm>
            <a:off x="0" y="0"/>
            <a:ext cx="115204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3" name="对象 32"/>
          <p:cNvGraphicFramePr>
            <a:graphicFrameLocks noChangeAspect="1"/>
          </p:cNvGraphicFramePr>
          <p:nvPr>
            <p:extLst>
              <p:ext uri="{D42A27DB-BD31-4B8C-83A1-F6EECF244321}">
                <p14:modId xmlns:p14="http://schemas.microsoft.com/office/powerpoint/2010/main" val="1291459983"/>
              </p:ext>
            </p:extLst>
          </p:nvPr>
        </p:nvGraphicFramePr>
        <p:xfrm>
          <a:off x="293893" y="4373536"/>
          <a:ext cx="3442671" cy="833398"/>
        </p:xfrm>
        <a:graphic>
          <a:graphicData uri="http://schemas.openxmlformats.org/presentationml/2006/ole">
            <mc:AlternateContent xmlns:mc="http://schemas.openxmlformats.org/markup-compatibility/2006">
              <mc:Choice xmlns:v="urn:schemas-microsoft-com:vml" Requires="v">
                <p:oleObj spid="_x0000_s15441" name="Equation" r:id="rId20" imgW="1231366" imgH="355446" progId="Equation.DSMT4">
                  <p:embed/>
                </p:oleObj>
              </mc:Choice>
              <mc:Fallback>
                <p:oleObj name="Equation" r:id="rId20" imgW="1231366" imgH="355446" progId="Equation.DSMT4">
                  <p:embed/>
                  <p:pic>
                    <p:nvPicPr>
                      <p:cNvPr id="0" name="Object 2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93893" y="4373536"/>
                        <a:ext cx="3442671" cy="833398"/>
                      </a:xfrm>
                      <a:prstGeom prst="rect">
                        <a:avLst/>
                      </a:prstGeom>
                      <a:noFill/>
                    </p:spPr>
                  </p:pic>
                </p:oleObj>
              </mc:Fallback>
            </mc:AlternateContent>
          </a:graphicData>
        </a:graphic>
      </p:graphicFrame>
      <p:sp>
        <p:nvSpPr>
          <p:cNvPr id="34" name="左中括号 33"/>
          <p:cNvSpPr/>
          <p:nvPr/>
        </p:nvSpPr>
        <p:spPr>
          <a:xfrm>
            <a:off x="203310" y="2933437"/>
            <a:ext cx="135547" cy="1921372"/>
          </a:xfrm>
          <a:prstGeom prst="leftBracket">
            <a:avLst/>
          </a:prstGeom>
          <a:ln>
            <a:solidFill>
              <a:srgbClr val="03182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页脚占位符 4"/>
          <p:cNvSpPr>
            <a:spLocks noGrp="1"/>
          </p:cNvSpPr>
          <p:nvPr>
            <p:ph type="ftr" sz="quarter" idx="11"/>
          </p:nvPr>
        </p:nvSpPr>
        <p:spPr>
          <a:xfrm>
            <a:off x="630382" y="6020949"/>
            <a:ext cx="6747163" cy="459228"/>
          </a:xfrm>
        </p:spPr>
        <p:txBody>
          <a:bodyPr/>
          <a:lstStyle/>
          <a:p>
            <a:r>
              <a:rPr lang="zh-CN" altLang="en-US" dirty="0" smtClean="0"/>
              <a:t>旋流管道声模态与声类比（</a:t>
            </a:r>
            <a:r>
              <a:rPr lang="en-US" altLang="zh-CN" dirty="0" smtClean="0"/>
              <a:t>SJTU-SVN</a:t>
            </a:r>
            <a:r>
              <a:rPr lang="zh-CN" altLang="en-US" dirty="0" smtClean="0"/>
              <a:t>）</a:t>
            </a:r>
            <a:endParaRPr lang="zh-CN" altLang="en-US" dirty="0"/>
          </a:p>
        </p:txBody>
      </p:sp>
      <p:sp>
        <p:nvSpPr>
          <p:cNvPr id="27" name="日期占位符 3"/>
          <p:cNvSpPr>
            <a:spLocks noGrp="1"/>
          </p:cNvSpPr>
          <p:nvPr>
            <p:ph type="dt" sz="half" idx="2"/>
          </p:nvPr>
        </p:nvSpPr>
        <p:spPr>
          <a:xfrm>
            <a:off x="8693447" y="6193938"/>
            <a:ext cx="1015371" cy="221357"/>
          </a:xfrm>
        </p:spPr>
        <p:txBody>
          <a:bodyPr/>
          <a:lstStyle/>
          <a:p>
            <a:r>
              <a:rPr lang="en-US" altLang="zh-CN" dirty="0" smtClean="0"/>
              <a:t>2018-12-02</a:t>
            </a:r>
            <a:endParaRPr lang="zh-CN" altLang="en-US" dirty="0"/>
          </a:p>
        </p:txBody>
      </p:sp>
    </p:spTree>
    <p:extLst>
      <p:ext uri="{BB962C8B-B14F-4D97-AF65-F5344CB8AC3E}">
        <p14:creationId xmlns:p14="http://schemas.microsoft.com/office/powerpoint/2010/main" val="26652122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4.1</a:t>
            </a:r>
            <a:r>
              <a:rPr lang="zh-CN" altLang="en-US" dirty="0" smtClean="0"/>
              <a:t>均</a:t>
            </a:r>
            <a:r>
              <a:rPr lang="zh-CN" altLang="en-US" dirty="0"/>
              <a:t>熵自由涡旋流声</a:t>
            </a:r>
            <a:r>
              <a:rPr lang="en-US" altLang="zh-CN" dirty="0"/>
              <a:t>-</a:t>
            </a:r>
            <a:r>
              <a:rPr lang="zh-CN" altLang="en-US" dirty="0"/>
              <a:t>涡耦合</a:t>
            </a:r>
          </a:p>
        </p:txBody>
      </p:sp>
      <p:sp>
        <p:nvSpPr>
          <p:cNvPr id="6" name="灯片编号占位符 5"/>
          <p:cNvSpPr>
            <a:spLocks noGrp="1"/>
          </p:cNvSpPr>
          <p:nvPr>
            <p:ph type="sldNum" sz="quarter" idx="12"/>
          </p:nvPr>
        </p:nvSpPr>
        <p:spPr/>
        <p:txBody>
          <a:bodyPr/>
          <a:lstStyle/>
          <a:p>
            <a:fld id="{DEA19E0E-33C5-407F-B9FB-31BDCF2C117F}" type="slidenum">
              <a:rPr lang="zh-CN" altLang="en-US" smtClean="0"/>
              <a:pPr/>
              <a:t>16</a:t>
            </a:fld>
            <a:endParaRPr lang="zh-CN" altLang="en-US" dirty="0"/>
          </a:p>
        </p:txBody>
      </p:sp>
      <p:pic>
        <p:nvPicPr>
          <p:cNvPr id="7" name="图片 6"/>
          <p:cNvPicPr/>
          <p:nvPr/>
        </p:nvPicPr>
        <p:blipFill>
          <a:blip r:embed="rId2"/>
          <a:stretch>
            <a:fillRect/>
          </a:stretch>
        </p:blipFill>
        <p:spPr>
          <a:xfrm>
            <a:off x="180737" y="802955"/>
            <a:ext cx="6833522" cy="4648722"/>
          </a:xfrm>
          <a:prstGeom prst="rect">
            <a:avLst/>
          </a:prstGeom>
        </p:spPr>
      </p:pic>
      <p:sp>
        <p:nvSpPr>
          <p:cNvPr id="8" name="内容占位符 2"/>
          <p:cNvSpPr txBox="1">
            <a:spLocks/>
          </p:cNvSpPr>
          <p:nvPr/>
        </p:nvSpPr>
        <p:spPr>
          <a:xfrm>
            <a:off x="7340413" y="900512"/>
            <a:ext cx="3869405" cy="4888713"/>
          </a:xfrm>
          <a:prstGeom prst="rect">
            <a:avLst/>
          </a:prstGeom>
          <a:ln>
            <a:solidFill>
              <a:schemeClr val="tx1"/>
            </a:solidFill>
          </a:ln>
        </p:spPr>
        <p:txBody>
          <a:bodyPr vert="horz" lIns="90000" tIns="0" rIns="91440" bIns="0" rtlCol="0">
            <a:normAutofit/>
          </a:bodyPr>
          <a:lstStyle>
            <a:lvl1pPr marL="228587" indent="-228587" algn="l" defTabSz="914347" rtl="0" eaLnBrk="1" fontAlgn="ctr" latinLnBrk="0" hangingPunct="1">
              <a:lnSpc>
                <a:spcPct val="100000"/>
              </a:lnSpc>
              <a:spcBef>
                <a:spcPts val="300"/>
              </a:spcBef>
              <a:spcAft>
                <a:spcPts val="0"/>
              </a:spcAft>
              <a:buSzPct val="90000"/>
              <a:buFontTx/>
              <a:buBlip>
                <a:blip r:embed="rId3"/>
              </a:buBlip>
              <a:defRPr lang="zh-CN" altLang="en-US" sz="2800" b="0" kern="1200" baseline="0" dirty="0" smtClean="0">
                <a:solidFill>
                  <a:srgbClr val="002060"/>
                </a:solidFill>
                <a:latin typeface="Arial" panose="020B0604020202020204" pitchFamily="34" charset="0"/>
                <a:ea typeface="黑体" panose="02010609060101010101" pitchFamily="49" charset="-122"/>
                <a:cs typeface="Arial" panose="020B0604020202020204" pitchFamily="34" charset="0"/>
              </a:defRPr>
            </a:lvl1pPr>
            <a:lvl2pPr marL="361950" indent="-184150" algn="l" defTabSz="914347" rtl="0" eaLnBrk="1" latinLnBrk="0" hangingPunct="1">
              <a:lnSpc>
                <a:spcPct val="100000"/>
              </a:lnSpc>
              <a:spcBef>
                <a:spcPts val="300"/>
              </a:spcBef>
              <a:spcAft>
                <a:spcPts val="0"/>
              </a:spcAft>
              <a:buSzPct val="120000"/>
              <a:buFontTx/>
              <a:buBlip>
                <a:blip r:embed="rId4"/>
              </a:buBlip>
              <a:defRPr sz="2400" b="0" kern="1200" baseline="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defRPr>
            </a:lvl2pPr>
            <a:lvl3pPr marL="450850" indent="-184150" algn="l" defTabSz="914347" rtl="0" eaLnBrk="1" latinLnBrk="0" hangingPunct="1">
              <a:lnSpc>
                <a:spcPct val="100000"/>
              </a:lnSpc>
              <a:spcBef>
                <a:spcPts val="300"/>
              </a:spcBef>
              <a:spcAft>
                <a:spcPts val="0"/>
              </a:spcAft>
              <a:buClr>
                <a:schemeClr val="tx1"/>
              </a:buClr>
              <a:buSzPct val="90000"/>
              <a:buFont typeface="Wingdings" panose="05000000000000000000" pitchFamily="2" charset="2"/>
              <a:buChar char="]"/>
              <a:defRPr sz="1800" b="0" kern="1200" baseline="0">
                <a:solidFill>
                  <a:schemeClr val="accent4">
                    <a:lumMod val="50000"/>
                  </a:schemeClr>
                </a:solidFill>
                <a:latin typeface="Arial" panose="020B0604020202020204" pitchFamily="34" charset="0"/>
                <a:ea typeface="微软雅黑" panose="020B0503020204020204" pitchFamily="34" charset="-122"/>
                <a:cs typeface="Arial" panose="020B0604020202020204" pitchFamily="34" charset="0"/>
              </a:defRPr>
            </a:lvl3pPr>
            <a:lvl4pPr marL="1600105"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4pPr>
            <a:lvl5pPr marL="2057278"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5pPr>
            <a:lvl6pPr marL="2514451"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79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69"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spcBef>
                <a:spcPts val="600"/>
              </a:spcBef>
            </a:pPr>
            <a:r>
              <a:rPr lang="zh-CN" altLang="en-US" sz="2400" dirty="0"/>
              <a:t>压力均集中在声模态部分，而涡量均集中在对流模态部分，这是</a:t>
            </a:r>
            <a:r>
              <a:rPr lang="zh-CN" altLang="en-US" sz="2400" dirty="0" smtClean="0"/>
              <a:t>因为平均</a:t>
            </a:r>
            <a:r>
              <a:rPr lang="zh-CN" altLang="en-US" sz="2400" dirty="0"/>
              <a:t>流无旋，所以扰动量三个方向的旋度也为</a:t>
            </a:r>
            <a:r>
              <a:rPr lang="zh-CN" altLang="en-US" sz="2400" dirty="0" smtClean="0"/>
              <a:t>零</a:t>
            </a:r>
            <a:endParaRPr lang="en-US" altLang="zh-CN" sz="2400" dirty="0" smtClean="0"/>
          </a:p>
          <a:p>
            <a:pPr>
              <a:spcBef>
                <a:spcPts val="600"/>
              </a:spcBef>
            </a:pPr>
            <a:endParaRPr lang="en-US" altLang="zh-CN" sz="2400" dirty="0" smtClean="0"/>
          </a:p>
          <a:p>
            <a:pPr>
              <a:spcBef>
                <a:spcPts val="600"/>
              </a:spcBef>
            </a:pPr>
            <a:r>
              <a:rPr lang="zh-CN" altLang="en-US" sz="2400" dirty="0"/>
              <a:t>均熵条件，因此脉动熵值均为</a:t>
            </a:r>
            <a:r>
              <a:rPr lang="en-US" altLang="zh-CN" sz="2400" dirty="0" smtClean="0"/>
              <a:t>0</a:t>
            </a:r>
          </a:p>
          <a:p>
            <a:pPr>
              <a:spcBef>
                <a:spcPts val="600"/>
              </a:spcBef>
            </a:pPr>
            <a:endParaRPr lang="en-US" altLang="zh-CN" sz="2400" dirty="0" smtClean="0"/>
          </a:p>
          <a:p>
            <a:pPr>
              <a:spcBef>
                <a:spcPts val="600"/>
              </a:spcBef>
            </a:pPr>
            <a:r>
              <a:rPr lang="zh-CN" altLang="en-US" sz="2400" dirty="0"/>
              <a:t>对流模态两侧的点为由于边界条件带来的伪点伪</a:t>
            </a:r>
            <a:r>
              <a:rPr lang="zh-CN" altLang="en-US" sz="2400" dirty="0" smtClean="0"/>
              <a:t>点</a:t>
            </a:r>
            <a:endParaRPr lang="en-US" altLang="zh-CN" sz="2400" dirty="0" smtClean="0"/>
          </a:p>
          <a:p>
            <a:pPr marL="0" indent="0">
              <a:spcBef>
                <a:spcPts val="600"/>
              </a:spcBef>
              <a:buNone/>
            </a:pPr>
            <a:endParaRPr lang="en-US" altLang="zh-CN" sz="2400" dirty="0" smtClean="0"/>
          </a:p>
          <a:p>
            <a:pPr>
              <a:spcBef>
                <a:spcPts val="600"/>
              </a:spcBef>
            </a:pPr>
            <a:endParaRPr lang="en-US" altLang="zh-CN" sz="2400" dirty="0"/>
          </a:p>
          <a:p>
            <a:pPr>
              <a:spcBef>
                <a:spcPts val="600"/>
              </a:spcBef>
            </a:pPr>
            <a:endParaRPr lang="zh-CN" altLang="en-US" sz="2400" dirty="0"/>
          </a:p>
          <a:p>
            <a:pPr>
              <a:spcBef>
                <a:spcPts val="600"/>
              </a:spcBef>
            </a:pPr>
            <a:endParaRPr lang="en-US" altLang="zh-CN" sz="2400" dirty="0" smtClean="0"/>
          </a:p>
          <a:p>
            <a:pPr>
              <a:spcBef>
                <a:spcPts val="600"/>
              </a:spcBef>
            </a:pPr>
            <a:endParaRPr lang="en-US" altLang="zh-CN" sz="2400" dirty="0"/>
          </a:p>
        </p:txBody>
      </p:sp>
      <p:sp>
        <p:nvSpPr>
          <p:cNvPr id="3" name="矩形 2"/>
          <p:cNvSpPr/>
          <p:nvPr/>
        </p:nvSpPr>
        <p:spPr>
          <a:xfrm>
            <a:off x="324318" y="5566533"/>
            <a:ext cx="6829093" cy="338554"/>
          </a:xfrm>
          <a:prstGeom prst="rect">
            <a:avLst/>
          </a:prstGeom>
        </p:spPr>
        <p:txBody>
          <a:bodyPr wrap="square">
            <a:spAutoFit/>
          </a:bodyPr>
          <a:lstStyle/>
          <a:p>
            <a:r>
              <a:rPr lang="zh-CN" altLang="en-US" sz="1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参数 </a:t>
            </a:r>
            <a:r>
              <a:rPr lang="en-US" altLang="zh-CN" sz="1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h=0.5</a:t>
            </a:r>
            <a:r>
              <a:rPr lang="zh-CN" altLang="en-US"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a:t>
            </a:r>
            <a:r>
              <a:rPr lang="en-US" altLang="zh-CN" sz="1600" kern="100" dirty="0" err="1">
                <a:solidFill>
                  <a:schemeClr val="tx2"/>
                </a:solidFill>
                <a:latin typeface="黑体" panose="02010609060101010101" pitchFamily="49" charset="-122"/>
                <a:ea typeface="黑体" panose="02010609060101010101" pitchFamily="49" charset="-122"/>
                <a:cs typeface="Times New Roman" panose="02020603050405020304" pitchFamily="18" charset="0"/>
              </a:rPr>
              <a:t>Ux</a:t>
            </a:r>
            <a:r>
              <a:rPr lang="en-US" altLang="zh-CN"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=0.3</a:t>
            </a:r>
            <a:r>
              <a:rPr lang="zh-CN" altLang="en-US"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a:t>
            </a:r>
            <a:r>
              <a:rPr lang="en-US" altLang="zh-CN"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UƟ=0.3r</a:t>
            </a:r>
            <a:r>
              <a:rPr lang="zh-CN" altLang="en-US"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（通常称其为自由涡旋流），</a:t>
            </a:r>
            <a:r>
              <a:rPr lang="en-US" altLang="zh-CN"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w=10</a:t>
            </a:r>
            <a:r>
              <a:rPr lang="zh-CN" altLang="en-US" sz="1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a:t>
            </a:r>
            <a:r>
              <a:rPr lang="en-US" altLang="zh-CN" sz="1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m=2</a:t>
            </a:r>
            <a:endParaRPr lang="zh-CN" altLang="en-US"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9" name="页脚占位符 4"/>
          <p:cNvSpPr>
            <a:spLocks noGrp="1"/>
          </p:cNvSpPr>
          <p:nvPr>
            <p:ph type="ftr" sz="quarter" idx="11"/>
          </p:nvPr>
        </p:nvSpPr>
        <p:spPr>
          <a:xfrm>
            <a:off x="630382" y="6020949"/>
            <a:ext cx="6747163" cy="459228"/>
          </a:xfrm>
        </p:spPr>
        <p:txBody>
          <a:bodyPr/>
          <a:lstStyle/>
          <a:p>
            <a:r>
              <a:rPr lang="zh-CN" altLang="en-US" dirty="0" smtClean="0"/>
              <a:t>旋流管道声模态与声类比（</a:t>
            </a:r>
            <a:r>
              <a:rPr lang="en-US" altLang="zh-CN" dirty="0" smtClean="0"/>
              <a:t>SJTU-SVN</a:t>
            </a:r>
            <a:r>
              <a:rPr lang="zh-CN" altLang="en-US" dirty="0" smtClean="0"/>
              <a:t>）</a:t>
            </a:r>
            <a:endParaRPr lang="zh-CN" altLang="en-US" dirty="0"/>
          </a:p>
        </p:txBody>
      </p:sp>
      <p:sp>
        <p:nvSpPr>
          <p:cNvPr id="10" name="日期占位符 3"/>
          <p:cNvSpPr>
            <a:spLocks noGrp="1"/>
          </p:cNvSpPr>
          <p:nvPr>
            <p:ph type="dt" sz="half" idx="2"/>
          </p:nvPr>
        </p:nvSpPr>
        <p:spPr>
          <a:xfrm>
            <a:off x="8693447" y="6193938"/>
            <a:ext cx="1015371" cy="221357"/>
          </a:xfrm>
        </p:spPr>
        <p:txBody>
          <a:bodyPr/>
          <a:lstStyle/>
          <a:p>
            <a:r>
              <a:rPr lang="en-US" altLang="zh-CN" dirty="0" smtClean="0"/>
              <a:t>2018-12-02</a:t>
            </a:r>
            <a:endParaRPr lang="zh-CN" altLang="en-US" dirty="0"/>
          </a:p>
        </p:txBody>
      </p:sp>
    </p:spTree>
    <p:extLst>
      <p:ext uri="{BB962C8B-B14F-4D97-AF65-F5344CB8AC3E}">
        <p14:creationId xmlns:p14="http://schemas.microsoft.com/office/powerpoint/2010/main" val="33891935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4.1</a:t>
            </a:r>
            <a:r>
              <a:rPr lang="zh-CN" altLang="en-US" dirty="0" smtClean="0"/>
              <a:t>均</a:t>
            </a:r>
            <a:r>
              <a:rPr lang="zh-CN" altLang="en-US" dirty="0"/>
              <a:t>熵自由涡旋流声</a:t>
            </a:r>
            <a:r>
              <a:rPr lang="en-US" altLang="zh-CN" dirty="0"/>
              <a:t>-</a:t>
            </a:r>
            <a:r>
              <a:rPr lang="zh-CN" altLang="en-US" dirty="0"/>
              <a:t>涡耦合</a:t>
            </a:r>
          </a:p>
        </p:txBody>
      </p:sp>
      <p:sp>
        <p:nvSpPr>
          <p:cNvPr id="6" name="灯片编号占位符 5"/>
          <p:cNvSpPr>
            <a:spLocks noGrp="1"/>
          </p:cNvSpPr>
          <p:nvPr>
            <p:ph type="sldNum" sz="quarter" idx="12"/>
          </p:nvPr>
        </p:nvSpPr>
        <p:spPr/>
        <p:txBody>
          <a:bodyPr/>
          <a:lstStyle/>
          <a:p>
            <a:fld id="{DEA19E0E-33C5-407F-B9FB-31BDCF2C117F}" type="slidenum">
              <a:rPr lang="zh-CN" altLang="en-US" smtClean="0"/>
              <a:pPr/>
              <a:t>17</a:t>
            </a:fld>
            <a:endParaRPr lang="zh-CN" altLang="en-US" dirty="0"/>
          </a:p>
        </p:txBody>
      </p:sp>
      <p:sp>
        <p:nvSpPr>
          <p:cNvPr id="8" name="内容占位符 2"/>
          <p:cNvSpPr txBox="1">
            <a:spLocks/>
          </p:cNvSpPr>
          <p:nvPr/>
        </p:nvSpPr>
        <p:spPr>
          <a:xfrm>
            <a:off x="7340413" y="900512"/>
            <a:ext cx="3869405" cy="4888713"/>
          </a:xfrm>
          <a:prstGeom prst="rect">
            <a:avLst/>
          </a:prstGeom>
          <a:ln>
            <a:solidFill>
              <a:schemeClr val="tx1"/>
            </a:solidFill>
          </a:ln>
        </p:spPr>
        <p:txBody>
          <a:bodyPr vert="horz" lIns="90000" tIns="0" rIns="91440" bIns="0" rtlCol="0">
            <a:normAutofit/>
          </a:bodyPr>
          <a:lstStyle>
            <a:lvl1pPr marL="228587" indent="-228587" algn="l" defTabSz="914347" rtl="0" eaLnBrk="1" fontAlgn="ctr" latinLnBrk="0" hangingPunct="1">
              <a:lnSpc>
                <a:spcPct val="100000"/>
              </a:lnSpc>
              <a:spcBef>
                <a:spcPts val="300"/>
              </a:spcBef>
              <a:spcAft>
                <a:spcPts val="0"/>
              </a:spcAft>
              <a:buSzPct val="90000"/>
              <a:buFontTx/>
              <a:buBlip>
                <a:blip r:embed="rId2"/>
              </a:buBlip>
              <a:defRPr lang="zh-CN" altLang="en-US" sz="2800" b="0" kern="1200" baseline="0" dirty="0" smtClean="0">
                <a:solidFill>
                  <a:srgbClr val="002060"/>
                </a:solidFill>
                <a:latin typeface="Arial" panose="020B0604020202020204" pitchFamily="34" charset="0"/>
                <a:ea typeface="黑体" panose="02010609060101010101" pitchFamily="49" charset="-122"/>
                <a:cs typeface="Arial" panose="020B0604020202020204" pitchFamily="34" charset="0"/>
              </a:defRPr>
            </a:lvl1pPr>
            <a:lvl2pPr marL="361950" indent="-184150" algn="l" defTabSz="914347" rtl="0" eaLnBrk="1" latinLnBrk="0" hangingPunct="1">
              <a:lnSpc>
                <a:spcPct val="100000"/>
              </a:lnSpc>
              <a:spcBef>
                <a:spcPts val="300"/>
              </a:spcBef>
              <a:spcAft>
                <a:spcPts val="0"/>
              </a:spcAft>
              <a:buSzPct val="120000"/>
              <a:buFontTx/>
              <a:buBlip>
                <a:blip r:embed="rId3"/>
              </a:buBlip>
              <a:defRPr sz="2400" b="0" kern="1200" baseline="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defRPr>
            </a:lvl2pPr>
            <a:lvl3pPr marL="450850" indent="-184150" algn="l" defTabSz="914347" rtl="0" eaLnBrk="1" latinLnBrk="0" hangingPunct="1">
              <a:lnSpc>
                <a:spcPct val="100000"/>
              </a:lnSpc>
              <a:spcBef>
                <a:spcPts val="300"/>
              </a:spcBef>
              <a:spcAft>
                <a:spcPts val="0"/>
              </a:spcAft>
              <a:buClr>
                <a:schemeClr val="tx1"/>
              </a:buClr>
              <a:buSzPct val="90000"/>
              <a:buFont typeface="Wingdings" panose="05000000000000000000" pitchFamily="2" charset="2"/>
              <a:buChar char="]"/>
              <a:defRPr sz="1800" b="0" kern="1200" baseline="0">
                <a:solidFill>
                  <a:schemeClr val="accent4">
                    <a:lumMod val="50000"/>
                  </a:schemeClr>
                </a:solidFill>
                <a:latin typeface="Arial" panose="020B0604020202020204" pitchFamily="34" charset="0"/>
                <a:ea typeface="微软雅黑" panose="020B0503020204020204" pitchFamily="34" charset="-122"/>
                <a:cs typeface="Arial" panose="020B0604020202020204" pitchFamily="34" charset="0"/>
              </a:defRPr>
            </a:lvl3pPr>
            <a:lvl4pPr marL="1600105"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4pPr>
            <a:lvl5pPr marL="2057278"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5pPr>
            <a:lvl6pPr marL="2514451"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79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69"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spcBef>
                <a:spcPts val="600"/>
              </a:spcBef>
            </a:pPr>
            <a:r>
              <a:rPr lang="zh-CN" altLang="en-US" sz="2400" dirty="0"/>
              <a:t>压力均集中在声模态部分，而涡量均集中在对流模态部分，这是</a:t>
            </a:r>
            <a:r>
              <a:rPr lang="zh-CN" altLang="en-US" sz="2400" dirty="0" smtClean="0"/>
              <a:t>因为平均</a:t>
            </a:r>
            <a:r>
              <a:rPr lang="zh-CN" altLang="en-US" sz="2400" dirty="0"/>
              <a:t>流无旋，所以扰动量三个方向的旋度也为</a:t>
            </a:r>
            <a:r>
              <a:rPr lang="zh-CN" altLang="en-US" sz="2400" dirty="0" smtClean="0"/>
              <a:t>零</a:t>
            </a:r>
            <a:endParaRPr lang="en-US" altLang="zh-CN" sz="2400" dirty="0" smtClean="0"/>
          </a:p>
          <a:p>
            <a:pPr>
              <a:spcBef>
                <a:spcPts val="600"/>
              </a:spcBef>
            </a:pPr>
            <a:endParaRPr lang="en-US" altLang="zh-CN" sz="2400" dirty="0" smtClean="0"/>
          </a:p>
          <a:p>
            <a:pPr>
              <a:spcBef>
                <a:spcPts val="600"/>
              </a:spcBef>
            </a:pPr>
            <a:r>
              <a:rPr lang="zh-CN" altLang="en-US" sz="2400" dirty="0"/>
              <a:t>均熵条件，因此脉动熵值均为</a:t>
            </a:r>
            <a:r>
              <a:rPr lang="en-US" altLang="zh-CN" sz="2400" dirty="0" smtClean="0"/>
              <a:t>0</a:t>
            </a:r>
          </a:p>
          <a:p>
            <a:pPr>
              <a:spcBef>
                <a:spcPts val="600"/>
              </a:spcBef>
            </a:pPr>
            <a:endParaRPr lang="en-US" altLang="zh-CN" sz="2400" dirty="0" smtClean="0"/>
          </a:p>
          <a:p>
            <a:pPr>
              <a:spcBef>
                <a:spcPts val="600"/>
              </a:spcBef>
            </a:pPr>
            <a:r>
              <a:rPr lang="zh-CN" altLang="en-US" sz="2400" dirty="0"/>
              <a:t>对流模态两侧的点为由于边界条件带来的伪点伪</a:t>
            </a:r>
            <a:r>
              <a:rPr lang="zh-CN" altLang="en-US" sz="2400" dirty="0" smtClean="0"/>
              <a:t>点</a:t>
            </a:r>
            <a:endParaRPr lang="en-US" altLang="zh-CN" sz="2400" dirty="0" smtClean="0"/>
          </a:p>
          <a:p>
            <a:pPr marL="0" indent="0">
              <a:spcBef>
                <a:spcPts val="600"/>
              </a:spcBef>
              <a:buNone/>
            </a:pPr>
            <a:endParaRPr lang="en-US" altLang="zh-CN" sz="2400" dirty="0" smtClean="0"/>
          </a:p>
          <a:p>
            <a:pPr>
              <a:spcBef>
                <a:spcPts val="600"/>
              </a:spcBef>
            </a:pPr>
            <a:endParaRPr lang="en-US" altLang="zh-CN" sz="2400" dirty="0"/>
          </a:p>
          <a:p>
            <a:pPr>
              <a:spcBef>
                <a:spcPts val="600"/>
              </a:spcBef>
            </a:pPr>
            <a:endParaRPr lang="zh-CN" altLang="en-US" sz="2400" dirty="0"/>
          </a:p>
          <a:p>
            <a:pPr>
              <a:spcBef>
                <a:spcPts val="600"/>
              </a:spcBef>
            </a:pPr>
            <a:endParaRPr lang="en-US" altLang="zh-CN" sz="2400" dirty="0" smtClean="0"/>
          </a:p>
          <a:p>
            <a:pPr>
              <a:spcBef>
                <a:spcPts val="600"/>
              </a:spcBef>
            </a:pPr>
            <a:endParaRPr lang="en-US" altLang="zh-CN" sz="2400" dirty="0"/>
          </a:p>
        </p:txBody>
      </p:sp>
      <p:sp>
        <p:nvSpPr>
          <p:cNvPr id="3" name="矩形 2"/>
          <p:cNvSpPr/>
          <p:nvPr/>
        </p:nvSpPr>
        <p:spPr>
          <a:xfrm>
            <a:off x="531679" y="2979167"/>
            <a:ext cx="3057247" cy="338554"/>
          </a:xfrm>
          <a:prstGeom prst="rect">
            <a:avLst/>
          </a:prstGeom>
        </p:spPr>
        <p:txBody>
          <a:bodyPr wrap="none">
            <a:spAutoFit/>
          </a:bodyPr>
          <a:lstStyle/>
          <a:p>
            <a:r>
              <a:rPr lang="zh-CN" altLang="zh-CN" sz="1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第</a:t>
            </a:r>
            <a:r>
              <a:rPr lang="zh-CN" altLang="en-US" sz="1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二</a:t>
            </a:r>
            <a:r>
              <a:rPr lang="zh-CN" altLang="zh-CN" sz="1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阶</a:t>
            </a:r>
            <a:r>
              <a:rPr lang="zh-CN" altLang="zh-CN"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向上游</a:t>
            </a:r>
            <a:r>
              <a:rPr lang="en-US" altLang="zh-CN"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cut-on</a:t>
            </a:r>
            <a:r>
              <a:rPr lang="zh-CN" altLang="zh-CN" sz="1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的</a:t>
            </a:r>
            <a:r>
              <a:rPr lang="zh-CN" altLang="en-US" sz="1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模态</a:t>
            </a:r>
            <a:r>
              <a:rPr lang="zh-CN" altLang="zh-CN" sz="1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压力</a:t>
            </a:r>
            <a:endParaRPr lang="zh-CN" altLang="en-US"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10" name="图片 9"/>
          <p:cNvPicPr/>
          <p:nvPr/>
        </p:nvPicPr>
        <p:blipFill>
          <a:blip r:embed="rId4"/>
          <a:stretch>
            <a:fillRect/>
          </a:stretch>
        </p:blipFill>
        <p:spPr>
          <a:xfrm>
            <a:off x="204804" y="784650"/>
            <a:ext cx="3384122" cy="2132950"/>
          </a:xfrm>
          <a:prstGeom prst="rect">
            <a:avLst/>
          </a:prstGeom>
        </p:spPr>
      </p:pic>
      <p:sp>
        <p:nvSpPr>
          <p:cNvPr id="11" name="矩形 10"/>
          <p:cNvSpPr/>
          <p:nvPr/>
        </p:nvSpPr>
        <p:spPr>
          <a:xfrm>
            <a:off x="4073271" y="2991637"/>
            <a:ext cx="3057247" cy="338554"/>
          </a:xfrm>
          <a:prstGeom prst="rect">
            <a:avLst/>
          </a:prstGeom>
        </p:spPr>
        <p:txBody>
          <a:bodyPr wrap="none">
            <a:spAutoFit/>
          </a:bodyPr>
          <a:lstStyle/>
          <a:p>
            <a:r>
              <a:rPr lang="zh-CN" altLang="zh-CN" sz="1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第</a:t>
            </a:r>
            <a:r>
              <a:rPr lang="zh-CN" altLang="en-US" sz="1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四</a:t>
            </a:r>
            <a:r>
              <a:rPr lang="zh-CN" altLang="zh-CN" sz="1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阶</a:t>
            </a:r>
            <a:r>
              <a:rPr lang="zh-CN" altLang="zh-CN"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向上游</a:t>
            </a:r>
            <a:r>
              <a:rPr lang="en-US" altLang="zh-CN"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cut-on</a:t>
            </a:r>
            <a:r>
              <a:rPr lang="zh-CN" altLang="zh-CN" sz="1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的模态压力</a:t>
            </a:r>
            <a:endParaRPr lang="zh-CN" altLang="en-US"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12" name="图片 11"/>
          <p:cNvPicPr/>
          <p:nvPr/>
        </p:nvPicPr>
        <p:blipFill>
          <a:blip r:embed="rId5"/>
          <a:stretch>
            <a:fillRect/>
          </a:stretch>
        </p:blipFill>
        <p:spPr>
          <a:xfrm>
            <a:off x="3798821" y="819375"/>
            <a:ext cx="3331697" cy="2132950"/>
          </a:xfrm>
          <a:prstGeom prst="rect">
            <a:avLst/>
          </a:prstGeom>
        </p:spPr>
      </p:pic>
      <p:pic>
        <p:nvPicPr>
          <p:cNvPr id="14" name="图片 13"/>
          <p:cNvPicPr/>
          <p:nvPr/>
        </p:nvPicPr>
        <p:blipFill>
          <a:blip r:embed="rId6"/>
          <a:stretch>
            <a:fillRect/>
          </a:stretch>
        </p:blipFill>
        <p:spPr>
          <a:xfrm>
            <a:off x="338858" y="3592868"/>
            <a:ext cx="3250068" cy="2027960"/>
          </a:xfrm>
          <a:prstGeom prst="rect">
            <a:avLst/>
          </a:prstGeom>
        </p:spPr>
      </p:pic>
      <p:pic>
        <p:nvPicPr>
          <p:cNvPr id="15" name="图片 14"/>
          <p:cNvPicPr/>
          <p:nvPr/>
        </p:nvPicPr>
        <p:blipFill>
          <a:blip r:embed="rId7"/>
          <a:stretch>
            <a:fillRect/>
          </a:stretch>
        </p:blipFill>
        <p:spPr>
          <a:xfrm>
            <a:off x="3798821" y="3477818"/>
            <a:ext cx="3331697" cy="2143010"/>
          </a:xfrm>
          <a:prstGeom prst="rect">
            <a:avLst/>
          </a:prstGeom>
        </p:spPr>
      </p:pic>
      <p:sp>
        <p:nvSpPr>
          <p:cNvPr id="16" name="矩形 15"/>
          <p:cNvSpPr/>
          <p:nvPr/>
        </p:nvSpPr>
        <p:spPr>
          <a:xfrm>
            <a:off x="2202238" y="5566533"/>
            <a:ext cx="3262432" cy="338554"/>
          </a:xfrm>
          <a:prstGeom prst="rect">
            <a:avLst/>
          </a:prstGeom>
        </p:spPr>
        <p:txBody>
          <a:bodyPr wrap="none">
            <a:spAutoFit/>
          </a:bodyPr>
          <a:lstStyle/>
          <a:p>
            <a:r>
              <a:rPr lang="zh-CN" altLang="zh-CN"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某阶对流模态的压力</a:t>
            </a:r>
            <a:r>
              <a:rPr lang="zh-CN" altLang="zh-CN" sz="1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、涡</a:t>
            </a:r>
            <a:r>
              <a:rPr lang="zh-CN" altLang="zh-CN"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扰动分布</a:t>
            </a:r>
            <a:endParaRPr lang="zh-CN" altLang="en-US"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17" name="页脚占位符 4"/>
          <p:cNvSpPr>
            <a:spLocks noGrp="1"/>
          </p:cNvSpPr>
          <p:nvPr>
            <p:ph type="ftr" sz="quarter" idx="11"/>
          </p:nvPr>
        </p:nvSpPr>
        <p:spPr>
          <a:xfrm>
            <a:off x="630382" y="6020949"/>
            <a:ext cx="6747163" cy="459228"/>
          </a:xfrm>
        </p:spPr>
        <p:txBody>
          <a:bodyPr/>
          <a:lstStyle/>
          <a:p>
            <a:r>
              <a:rPr lang="zh-CN" altLang="en-US" dirty="0" smtClean="0"/>
              <a:t>旋流管道声模态与声类比（</a:t>
            </a:r>
            <a:r>
              <a:rPr lang="en-US" altLang="zh-CN" dirty="0" smtClean="0"/>
              <a:t>SJTU-SVN</a:t>
            </a:r>
            <a:r>
              <a:rPr lang="zh-CN" altLang="en-US" dirty="0" smtClean="0"/>
              <a:t>）</a:t>
            </a:r>
            <a:endParaRPr lang="zh-CN" altLang="en-US" dirty="0"/>
          </a:p>
        </p:txBody>
      </p:sp>
      <p:sp>
        <p:nvSpPr>
          <p:cNvPr id="18" name="日期占位符 3"/>
          <p:cNvSpPr>
            <a:spLocks noGrp="1"/>
          </p:cNvSpPr>
          <p:nvPr>
            <p:ph type="dt" sz="half" idx="2"/>
          </p:nvPr>
        </p:nvSpPr>
        <p:spPr>
          <a:xfrm>
            <a:off x="8693447" y="6193938"/>
            <a:ext cx="1015371" cy="221357"/>
          </a:xfrm>
        </p:spPr>
        <p:txBody>
          <a:bodyPr/>
          <a:lstStyle/>
          <a:p>
            <a:r>
              <a:rPr lang="en-US" altLang="zh-CN" dirty="0" smtClean="0"/>
              <a:t>2018-12-02</a:t>
            </a:r>
            <a:endParaRPr lang="zh-CN" altLang="en-US" dirty="0"/>
          </a:p>
        </p:txBody>
      </p:sp>
    </p:spTree>
    <p:extLst>
      <p:ext uri="{BB962C8B-B14F-4D97-AF65-F5344CB8AC3E}">
        <p14:creationId xmlns:p14="http://schemas.microsoft.com/office/powerpoint/2010/main" val="1319802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4.2</a:t>
            </a:r>
            <a:r>
              <a:rPr lang="zh-CN" altLang="en-US" dirty="0" smtClean="0"/>
              <a:t>均</a:t>
            </a:r>
            <a:r>
              <a:rPr lang="zh-CN" altLang="en-US" dirty="0"/>
              <a:t>熵刚体旋转旋流声</a:t>
            </a:r>
            <a:r>
              <a:rPr lang="en-US" altLang="zh-CN" dirty="0"/>
              <a:t>-</a:t>
            </a:r>
            <a:r>
              <a:rPr lang="zh-CN" altLang="en-US" dirty="0"/>
              <a:t>涡耦合</a:t>
            </a:r>
            <a:endParaRPr lang="zh-CN" altLang="en-US" dirty="0"/>
          </a:p>
        </p:txBody>
      </p:sp>
      <p:sp>
        <p:nvSpPr>
          <p:cNvPr id="6" name="灯片编号占位符 5"/>
          <p:cNvSpPr>
            <a:spLocks noGrp="1"/>
          </p:cNvSpPr>
          <p:nvPr>
            <p:ph type="sldNum" sz="quarter" idx="12"/>
          </p:nvPr>
        </p:nvSpPr>
        <p:spPr/>
        <p:txBody>
          <a:bodyPr/>
          <a:lstStyle/>
          <a:p>
            <a:fld id="{DEA19E0E-33C5-407F-B9FB-31BDCF2C117F}" type="slidenum">
              <a:rPr lang="zh-CN" altLang="en-US" smtClean="0"/>
              <a:pPr/>
              <a:t>18</a:t>
            </a:fld>
            <a:endParaRPr lang="zh-CN" altLang="en-US" dirty="0"/>
          </a:p>
        </p:txBody>
      </p:sp>
      <p:sp>
        <p:nvSpPr>
          <p:cNvPr id="8" name="内容占位符 2"/>
          <p:cNvSpPr txBox="1">
            <a:spLocks/>
          </p:cNvSpPr>
          <p:nvPr/>
        </p:nvSpPr>
        <p:spPr>
          <a:xfrm>
            <a:off x="7340413" y="900512"/>
            <a:ext cx="3869405" cy="4888713"/>
          </a:xfrm>
          <a:prstGeom prst="rect">
            <a:avLst/>
          </a:prstGeom>
          <a:ln>
            <a:solidFill>
              <a:schemeClr val="tx1"/>
            </a:solidFill>
          </a:ln>
        </p:spPr>
        <p:txBody>
          <a:bodyPr vert="horz" lIns="90000" tIns="0" rIns="91440" bIns="0" rtlCol="0">
            <a:normAutofit fontScale="92500" lnSpcReduction="20000"/>
          </a:bodyPr>
          <a:lstStyle>
            <a:lvl1pPr marL="228587" indent="-228587" algn="l" defTabSz="914347" rtl="0" eaLnBrk="1" fontAlgn="ctr" latinLnBrk="0" hangingPunct="1">
              <a:lnSpc>
                <a:spcPct val="100000"/>
              </a:lnSpc>
              <a:spcBef>
                <a:spcPts val="300"/>
              </a:spcBef>
              <a:spcAft>
                <a:spcPts val="0"/>
              </a:spcAft>
              <a:buSzPct val="90000"/>
              <a:buFontTx/>
              <a:buBlip>
                <a:blip r:embed="rId2"/>
              </a:buBlip>
              <a:defRPr lang="zh-CN" altLang="en-US" sz="2800" b="0" kern="1200" baseline="0" dirty="0" smtClean="0">
                <a:solidFill>
                  <a:srgbClr val="002060"/>
                </a:solidFill>
                <a:latin typeface="Arial" panose="020B0604020202020204" pitchFamily="34" charset="0"/>
                <a:ea typeface="黑体" panose="02010609060101010101" pitchFamily="49" charset="-122"/>
                <a:cs typeface="Arial" panose="020B0604020202020204" pitchFamily="34" charset="0"/>
              </a:defRPr>
            </a:lvl1pPr>
            <a:lvl2pPr marL="361950" indent="-184150" algn="l" defTabSz="914347" rtl="0" eaLnBrk="1" latinLnBrk="0" hangingPunct="1">
              <a:lnSpc>
                <a:spcPct val="100000"/>
              </a:lnSpc>
              <a:spcBef>
                <a:spcPts val="300"/>
              </a:spcBef>
              <a:spcAft>
                <a:spcPts val="0"/>
              </a:spcAft>
              <a:buSzPct val="120000"/>
              <a:buFontTx/>
              <a:buBlip>
                <a:blip r:embed="rId3"/>
              </a:buBlip>
              <a:defRPr sz="2400" b="0" kern="1200" baseline="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defRPr>
            </a:lvl2pPr>
            <a:lvl3pPr marL="450850" indent="-184150" algn="l" defTabSz="914347" rtl="0" eaLnBrk="1" latinLnBrk="0" hangingPunct="1">
              <a:lnSpc>
                <a:spcPct val="100000"/>
              </a:lnSpc>
              <a:spcBef>
                <a:spcPts val="300"/>
              </a:spcBef>
              <a:spcAft>
                <a:spcPts val="0"/>
              </a:spcAft>
              <a:buClr>
                <a:schemeClr val="tx1"/>
              </a:buClr>
              <a:buSzPct val="90000"/>
              <a:buFont typeface="Wingdings" panose="05000000000000000000" pitchFamily="2" charset="2"/>
              <a:buChar char="]"/>
              <a:defRPr sz="1800" b="0" kern="1200" baseline="0">
                <a:solidFill>
                  <a:schemeClr val="accent4">
                    <a:lumMod val="50000"/>
                  </a:schemeClr>
                </a:solidFill>
                <a:latin typeface="Arial" panose="020B0604020202020204" pitchFamily="34" charset="0"/>
                <a:ea typeface="微软雅黑" panose="020B0503020204020204" pitchFamily="34" charset="-122"/>
                <a:cs typeface="Arial" panose="020B0604020202020204" pitchFamily="34" charset="0"/>
              </a:defRPr>
            </a:lvl3pPr>
            <a:lvl4pPr marL="1600105"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4pPr>
            <a:lvl5pPr marL="2057278"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5pPr>
            <a:lvl6pPr marL="2514451"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79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69"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spcBef>
                <a:spcPts val="600"/>
              </a:spcBef>
            </a:pPr>
            <a:r>
              <a:rPr lang="zh-CN" altLang="en-US" sz="2400" dirty="0"/>
              <a:t>无旋的自由涡旋流相比，均熵刚体旋转旋流声模态部分的涡量成分明显增加，并且传播声模态的压力成分随着模态阶数的增加而减小。</a:t>
            </a:r>
          </a:p>
          <a:p>
            <a:pPr>
              <a:spcBef>
                <a:spcPts val="600"/>
              </a:spcBef>
            </a:pPr>
            <a:endParaRPr lang="zh-CN" altLang="en-US" sz="2400" dirty="0"/>
          </a:p>
          <a:p>
            <a:pPr>
              <a:spcBef>
                <a:spcPts val="600"/>
              </a:spcBef>
            </a:pPr>
            <a:r>
              <a:rPr lang="zh-CN" altLang="en-US" sz="2400" dirty="0"/>
              <a:t>大部分的衰减声模态是涡量占优的，而且衰减声模态的涡量成分随着特征值虚部的增加而增加，所以这里的声模态不同于均匀轴流和自由涡旋流情况，叫作近声模态。</a:t>
            </a:r>
          </a:p>
          <a:p>
            <a:pPr>
              <a:spcBef>
                <a:spcPts val="600"/>
              </a:spcBef>
            </a:pPr>
            <a:endParaRPr lang="zh-CN" altLang="en-US" sz="2400" dirty="0"/>
          </a:p>
          <a:p>
            <a:pPr>
              <a:spcBef>
                <a:spcPts val="600"/>
              </a:spcBef>
            </a:pPr>
            <a:r>
              <a:rPr lang="zh-CN" altLang="en-US" sz="2400" dirty="0"/>
              <a:t>所有近对流模态都是涡量占优的，与声模态相比有很少的压力成分，而纯对流模态的压力成分为</a:t>
            </a:r>
            <a:r>
              <a:rPr lang="en-US" altLang="zh-CN" sz="2400" dirty="0"/>
              <a:t>0</a:t>
            </a:r>
            <a:r>
              <a:rPr lang="zh-CN" altLang="en-US" sz="2400" dirty="0"/>
              <a:t>。 </a:t>
            </a:r>
          </a:p>
          <a:p>
            <a:pPr marL="0" indent="0">
              <a:spcBef>
                <a:spcPts val="600"/>
              </a:spcBef>
              <a:buNone/>
            </a:pPr>
            <a:endParaRPr lang="en-US" altLang="zh-CN" sz="2400" dirty="0" smtClean="0"/>
          </a:p>
          <a:p>
            <a:pPr>
              <a:spcBef>
                <a:spcPts val="600"/>
              </a:spcBef>
            </a:pPr>
            <a:endParaRPr lang="en-US" altLang="zh-CN" sz="2400" dirty="0"/>
          </a:p>
          <a:p>
            <a:pPr>
              <a:spcBef>
                <a:spcPts val="600"/>
              </a:spcBef>
            </a:pPr>
            <a:endParaRPr lang="zh-CN" altLang="en-US" sz="2400" dirty="0"/>
          </a:p>
          <a:p>
            <a:pPr>
              <a:spcBef>
                <a:spcPts val="600"/>
              </a:spcBef>
            </a:pPr>
            <a:endParaRPr lang="en-US" altLang="zh-CN" sz="2400" dirty="0" smtClean="0"/>
          </a:p>
          <a:p>
            <a:pPr>
              <a:spcBef>
                <a:spcPts val="600"/>
              </a:spcBef>
            </a:pPr>
            <a:endParaRPr lang="en-US" altLang="zh-CN" sz="2400" dirty="0"/>
          </a:p>
        </p:txBody>
      </p:sp>
      <p:pic>
        <p:nvPicPr>
          <p:cNvPr id="3" name="图片 2"/>
          <p:cNvPicPr>
            <a:picLocks noChangeAspect="1"/>
          </p:cNvPicPr>
          <p:nvPr/>
        </p:nvPicPr>
        <p:blipFill>
          <a:blip r:embed="rId4"/>
          <a:stretch>
            <a:fillRect/>
          </a:stretch>
        </p:blipFill>
        <p:spPr>
          <a:xfrm>
            <a:off x="150471" y="726663"/>
            <a:ext cx="6794339" cy="4963890"/>
          </a:xfrm>
          <a:prstGeom prst="rect">
            <a:avLst/>
          </a:prstGeom>
        </p:spPr>
      </p:pic>
      <p:sp>
        <p:nvSpPr>
          <p:cNvPr id="9" name="矩形 8"/>
          <p:cNvSpPr/>
          <p:nvPr/>
        </p:nvSpPr>
        <p:spPr>
          <a:xfrm>
            <a:off x="47335" y="5619948"/>
            <a:ext cx="7029995" cy="338554"/>
          </a:xfrm>
          <a:prstGeom prst="rect">
            <a:avLst/>
          </a:prstGeom>
        </p:spPr>
        <p:txBody>
          <a:bodyPr wrap="square">
            <a:spAutoFit/>
          </a:bodyPr>
          <a:lstStyle/>
          <a:p>
            <a:r>
              <a:rPr lang="zh-CN" altLang="en-US"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参数为</a:t>
            </a:r>
            <a:r>
              <a:rPr lang="en-US" altLang="zh-CN"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h=0.6</a:t>
            </a:r>
            <a:r>
              <a:rPr lang="zh-CN" altLang="en-US"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a:t>
            </a:r>
            <a:r>
              <a:rPr lang="en-US" altLang="zh-CN" sz="1600" kern="100" dirty="0" err="1">
                <a:solidFill>
                  <a:schemeClr val="tx2"/>
                </a:solidFill>
                <a:latin typeface="黑体" panose="02010609060101010101" pitchFamily="49" charset="-122"/>
                <a:ea typeface="黑体" panose="02010609060101010101" pitchFamily="49" charset="-122"/>
                <a:cs typeface="Times New Roman" panose="02020603050405020304" pitchFamily="18" charset="0"/>
              </a:rPr>
              <a:t>Ux</a:t>
            </a:r>
            <a:r>
              <a:rPr lang="en-US" altLang="zh-CN"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=0.3</a:t>
            </a:r>
            <a:r>
              <a:rPr lang="zh-CN" altLang="en-US"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a:t>
            </a:r>
            <a:r>
              <a:rPr lang="en-US" altLang="zh-CN"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UƟ =0.3/r</a:t>
            </a:r>
            <a:r>
              <a:rPr lang="zh-CN" altLang="en-US"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（通常称其为刚体旋转旋流），</a:t>
            </a:r>
            <a:r>
              <a:rPr lang="en-US" altLang="zh-CN"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w=10</a:t>
            </a:r>
            <a:r>
              <a:rPr lang="zh-CN" altLang="en-US" sz="1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a:t>
            </a:r>
            <a:r>
              <a:rPr lang="en-US" altLang="zh-CN" sz="1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m=2</a:t>
            </a:r>
            <a:endParaRPr lang="zh-CN" altLang="en-US"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10" name="页脚占位符 4"/>
          <p:cNvSpPr>
            <a:spLocks noGrp="1"/>
          </p:cNvSpPr>
          <p:nvPr>
            <p:ph type="ftr" sz="quarter" idx="11"/>
          </p:nvPr>
        </p:nvSpPr>
        <p:spPr>
          <a:xfrm>
            <a:off x="630382" y="6020949"/>
            <a:ext cx="6747163" cy="459228"/>
          </a:xfrm>
        </p:spPr>
        <p:txBody>
          <a:bodyPr/>
          <a:lstStyle/>
          <a:p>
            <a:r>
              <a:rPr lang="zh-CN" altLang="en-US" dirty="0" smtClean="0"/>
              <a:t>旋流管道声模态与声类比（</a:t>
            </a:r>
            <a:r>
              <a:rPr lang="en-US" altLang="zh-CN" dirty="0" smtClean="0"/>
              <a:t>SJTU-SVN</a:t>
            </a:r>
            <a:r>
              <a:rPr lang="zh-CN" altLang="en-US" dirty="0" smtClean="0"/>
              <a:t>）</a:t>
            </a:r>
            <a:endParaRPr lang="zh-CN" altLang="en-US" dirty="0"/>
          </a:p>
        </p:txBody>
      </p:sp>
      <p:sp>
        <p:nvSpPr>
          <p:cNvPr id="11" name="日期占位符 3"/>
          <p:cNvSpPr>
            <a:spLocks noGrp="1"/>
          </p:cNvSpPr>
          <p:nvPr>
            <p:ph type="dt" sz="half" idx="2"/>
          </p:nvPr>
        </p:nvSpPr>
        <p:spPr>
          <a:xfrm>
            <a:off x="8693447" y="6193938"/>
            <a:ext cx="1015371" cy="221357"/>
          </a:xfrm>
        </p:spPr>
        <p:txBody>
          <a:bodyPr/>
          <a:lstStyle/>
          <a:p>
            <a:r>
              <a:rPr lang="en-US" altLang="zh-CN" dirty="0" smtClean="0"/>
              <a:t>2018-12-02</a:t>
            </a:r>
            <a:endParaRPr lang="zh-CN" altLang="en-US" dirty="0"/>
          </a:p>
        </p:txBody>
      </p:sp>
    </p:spTree>
    <p:extLst>
      <p:ext uri="{BB962C8B-B14F-4D97-AF65-F5344CB8AC3E}">
        <p14:creationId xmlns:p14="http://schemas.microsoft.com/office/powerpoint/2010/main" val="16364539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4.2</a:t>
            </a:r>
            <a:r>
              <a:rPr lang="zh-CN" altLang="en-US" dirty="0" smtClean="0"/>
              <a:t>均</a:t>
            </a:r>
            <a:r>
              <a:rPr lang="zh-CN" altLang="en-US" dirty="0"/>
              <a:t>熵刚体旋转旋流声</a:t>
            </a:r>
            <a:r>
              <a:rPr lang="en-US" altLang="zh-CN" dirty="0"/>
              <a:t>-</a:t>
            </a:r>
            <a:r>
              <a:rPr lang="zh-CN" altLang="en-US" dirty="0"/>
              <a:t>涡耦合</a:t>
            </a:r>
            <a:endParaRPr lang="zh-CN" altLang="en-US" dirty="0"/>
          </a:p>
        </p:txBody>
      </p:sp>
      <p:sp>
        <p:nvSpPr>
          <p:cNvPr id="6" name="灯片编号占位符 5"/>
          <p:cNvSpPr>
            <a:spLocks noGrp="1"/>
          </p:cNvSpPr>
          <p:nvPr>
            <p:ph type="sldNum" sz="quarter" idx="12"/>
          </p:nvPr>
        </p:nvSpPr>
        <p:spPr/>
        <p:txBody>
          <a:bodyPr/>
          <a:lstStyle/>
          <a:p>
            <a:fld id="{DEA19E0E-33C5-407F-B9FB-31BDCF2C117F}" type="slidenum">
              <a:rPr lang="zh-CN" altLang="en-US" smtClean="0"/>
              <a:pPr/>
              <a:t>19</a:t>
            </a:fld>
            <a:endParaRPr lang="zh-CN" altLang="en-US" dirty="0"/>
          </a:p>
        </p:txBody>
      </p:sp>
      <p:sp>
        <p:nvSpPr>
          <p:cNvPr id="8" name="内容占位符 2"/>
          <p:cNvSpPr txBox="1">
            <a:spLocks/>
          </p:cNvSpPr>
          <p:nvPr/>
        </p:nvSpPr>
        <p:spPr>
          <a:xfrm>
            <a:off x="7340413" y="900512"/>
            <a:ext cx="3869405" cy="4888713"/>
          </a:xfrm>
          <a:prstGeom prst="rect">
            <a:avLst/>
          </a:prstGeom>
          <a:ln>
            <a:solidFill>
              <a:schemeClr val="tx1"/>
            </a:solidFill>
          </a:ln>
        </p:spPr>
        <p:txBody>
          <a:bodyPr vert="horz" lIns="90000" tIns="0" rIns="91440" bIns="0" rtlCol="0">
            <a:normAutofit fontScale="92500" lnSpcReduction="20000"/>
          </a:bodyPr>
          <a:lstStyle>
            <a:lvl1pPr marL="228587" indent="-228587" algn="l" defTabSz="914347" rtl="0" eaLnBrk="1" fontAlgn="ctr" latinLnBrk="0" hangingPunct="1">
              <a:lnSpc>
                <a:spcPct val="100000"/>
              </a:lnSpc>
              <a:spcBef>
                <a:spcPts val="300"/>
              </a:spcBef>
              <a:spcAft>
                <a:spcPts val="0"/>
              </a:spcAft>
              <a:buSzPct val="90000"/>
              <a:buFontTx/>
              <a:buBlip>
                <a:blip r:embed="rId2"/>
              </a:buBlip>
              <a:defRPr lang="zh-CN" altLang="en-US" sz="2800" b="0" kern="1200" baseline="0" dirty="0" smtClean="0">
                <a:solidFill>
                  <a:srgbClr val="002060"/>
                </a:solidFill>
                <a:latin typeface="Arial" panose="020B0604020202020204" pitchFamily="34" charset="0"/>
                <a:ea typeface="黑体" panose="02010609060101010101" pitchFamily="49" charset="-122"/>
                <a:cs typeface="Arial" panose="020B0604020202020204" pitchFamily="34" charset="0"/>
              </a:defRPr>
            </a:lvl1pPr>
            <a:lvl2pPr marL="361950" indent="-184150" algn="l" defTabSz="914347" rtl="0" eaLnBrk="1" latinLnBrk="0" hangingPunct="1">
              <a:lnSpc>
                <a:spcPct val="100000"/>
              </a:lnSpc>
              <a:spcBef>
                <a:spcPts val="300"/>
              </a:spcBef>
              <a:spcAft>
                <a:spcPts val="0"/>
              </a:spcAft>
              <a:buSzPct val="120000"/>
              <a:buFontTx/>
              <a:buBlip>
                <a:blip r:embed="rId3"/>
              </a:buBlip>
              <a:defRPr sz="2400" b="0" kern="1200" baseline="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defRPr>
            </a:lvl2pPr>
            <a:lvl3pPr marL="450850" indent="-184150" algn="l" defTabSz="914347" rtl="0" eaLnBrk="1" latinLnBrk="0" hangingPunct="1">
              <a:lnSpc>
                <a:spcPct val="100000"/>
              </a:lnSpc>
              <a:spcBef>
                <a:spcPts val="300"/>
              </a:spcBef>
              <a:spcAft>
                <a:spcPts val="0"/>
              </a:spcAft>
              <a:buClr>
                <a:schemeClr val="tx1"/>
              </a:buClr>
              <a:buSzPct val="90000"/>
              <a:buFont typeface="Wingdings" panose="05000000000000000000" pitchFamily="2" charset="2"/>
              <a:buChar char="]"/>
              <a:defRPr sz="1800" b="0" kern="1200" baseline="0">
                <a:solidFill>
                  <a:schemeClr val="accent4">
                    <a:lumMod val="50000"/>
                  </a:schemeClr>
                </a:solidFill>
                <a:latin typeface="Arial" panose="020B0604020202020204" pitchFamily="34" charset="0"/>
                <a:ea typeface="微软雅黑" panose="020B0503020204020204" pitchFamily="34" charset="-122"/>
                <a:cs typeface="Arial" panose="020B0604020202020204" pitchFamily="34" charset="0"/>
              </a:defRPr>
            </a:lvl3pPr>
            <a:lvl4pPr marL="1600105"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4pPr>
            <a:lvl5pPr marL="2057278"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5pPr>
            <a:lvl6pPr marL="2514451"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79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69"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spcBef>
                <a:spcPts val="600"/>
              </a:spcBef>
            </a:pPr>
            <a:r>
              <a:rPr lang="zh-CN" altLang="en-US" sz="2400" dirty="0"/>
              <a:t>无旋的自由涡旋流相比，均熵刚体旋转旋流声模态部分的涡量成分明显增加，并且传播声模态的压力成分随着模态阶数的增加而减小</a:t>
            </a:r>
            <a:r>
              <a:rPr lang="zh-CN" altLang="en-US" sz="2400" dirty="0" smtClean="0"/>
              <a:t>。</a:t>
            </a:r>
            <a:endParaRPr lang="en-US" altLang="zh-CN" sz="2400" dirty="0" smtClean="0"/>
          </a:p>
          <a:p>
            <a:pPr>
              <a:spcBef>
                <a:spcPts val="600"/>
              </a:spcBef>
            </a:pPr>
            <a:endParaRPr lang="en-US" altLang="zh-CN" sz="2400" dirty="0" smtClean="0"/>
          </a:p>
          <a:p>
            <a:pPr>
              <a:spcBef>
                <a:spcPts val="600"/>
              </a:spcBef>
            </a:pPr>
            <a:r>
              <a:rPr lang="zh-CN" altLang="en-US" sz="2400" dirty="0"/>
              <a:t>大部分的衰减声模态是涡量占优的，而且衰减声模态的涡量成分随着特征值虚部的增加而增加，所以这里的声模态不同于均匀轴流和自由涡旋流情况，叫作近声模态</a:t>
            </a:r>
            <a:r>
              <a:rPr lang="zh-CN" altLang="en-US" sz="2400" dirty="0" smtClean="0"/>
              <a:t>。</a:t>
            </a:r>
            <a:endParaRPr lang="en-US" altLang="zh-CN" sz="2400" dirty="0" smtClean="0"/>
          </a:p>
          <a:p>
            <a:pPr>
              <a:spcBef>
                <a:spcPts val="600"/>
              </a:spcBef>
            </a:pPr>
            <a:endParaRPr lang="en-US" altLang="zh-CN" sz="2400" dirty="0" smtClean="0"/>
          </a:p>
          <a:p>
            <a:pPr>
              <a:spcBef>
                <a:spcPts val="600"/>
              </a:spcBef>
            </a:pPr>
            <a:r>
              <a:rPr lang="zh-CN" altLang="en-US" sz="2400" dirty="0"/>
              <a:t>所有近对流模态都是涡量占优的，与声模态相比有很少的压力成分，而纯对流模态的压力成分为</a:t>
            </a:r>
            <a:r>
              <a:rPr lang="en-US" altLang="zh-CN" sz="2400" dirty="0"/>
              <a:t>0</a:t>
            </a:r>
            <a:r>
              <a:rPr lang="zh-CN" altLang="en-US" sz="2400" dirty="0"/>
              <a:t>。 </a:t>
            </a:r>
            <a:endParaRPr lang="en-US" altLang="zh-CN" sz="2400" dirty="0" smtClean="0"/>
          </a:p>
          <a:p>
            <a:pPr>
              <a:spcBef>
                <a:spcPts val="600"/>
              </a:spcBef>
            </a:pPr>
            <a:endParaRPr lang="en-US" altLang="zh-CN" sz="2400" dirty="0"/>
          </a:p>
          <a:p>
            <a:pPr>
              <a:spcBef>
                <a:spcPts val="600"/>
              </a:spcBef>
            </a:pPr>
            <a:endParaRPr lang="zh-CN" altLang="en-US" sz="2400" dirty="0"/>
          </a:p>
          <a:p>
            <a:pPr>
              <a:spcBef>
                <a:spcPts val="600"/>
              </a:spcBef>
            </a:pPr>
            <a:endParaRPr lang="en-US" altLang="zh-CN" sz="2400" dirty="0" smtClean="0"/>
          </a:p>
          <a:p>
            <a:pPr>
              <a:spcBef>
                <a:spcPts val="600"/>
              </a:spcBef>
            </a:pPr>
            <a:endParaRPr lang="en-US" altLang="zh-CN" sz="2400" dirty="0"/>
          </a:p>
        </p:txBody>
      </p:sp>
      <p:sp>
        <p:nvSpPr>
          <p:cNvPr id="3" name="矩形 2"/>
          <p:cNvSpPr/>
          <p:nvPr/>
        </p:nvSpPr>
        <p:spPr>
          <a:xfrm>
            <a:off x="531679" y="2979167"/>
            <a:ext cx="3057247" cy="338554"/>
          </a:xfrm>
          <a:prstGeom prst="rect">
            <a:avLst/>
          </a:prstGeom>
        </p:spPr>
        <p:txBody>
          <a:bodyPr wrap="none">
            <a:spAutoFit/>
          </a:bodyPr>
          <a:lstStyle/>
          <a:p>
            <a:r>
              <a:rPr lang="zh-CN" altLang="zh-CN" sz="1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第</a:t>
            </a:r>
            <a:r>
              <a:rPr lang="zh-CN" altLang="en-US" sz="1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二</a:t>
            </a:r>
            <a:r>
              <a:rPr lang="zh-CN" altLang="zh-CN" sz="1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阶</a:t>
            </a:r>
            <a:r>
              <a:rPr lang="zh-CN" altLang="zh-CN"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向上游</a:t>
            </a:r>
            <a:r>
              <a:rPr lang="en-US" altLang="zh-CN"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cut-on</a:t>
            </a:r>
            <a:r>
              <a:rPr lang="zh-CN" altLang="zh-CN" sz="1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的</a:t>
            </a:r>
            <a:r>
              <a:rPr lang="zh-CN" altLang="en-US" sz="1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模态</a:t>
            </a:r>
            <a:r>
              <a:rPr lang="zh-CN" altLang="zh-CN" sz="1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压力</a:t>
            </a:r>
            <a:endParaRPr lang="zh-CN" altLang="en-US"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11" name="矩形 10"/>
          <p:cNvSpPr/>
          <p:nvPr/>
        </p:nvSpPr>
        <p:spPr>
          <a:xfrm>
            <a:off x="4073271" y="2991637"/>
            <a:ext cx="3057247" cy="338554"/>
          </a:xfrm>
          <a:prstGeom prst="rect">
            <a:avLst/>
          </a:prstGeom>
        </p:spPr>
        <p:txBody>
          <a:bodyPr wrap="none">
            <a:spAutoFit/>
          </a:bodyPr>
          <a:lstStyle/>
          <a:p>
            <a:r>
              <a:rPr lang="zh-CN" altLang="zh-CN" sz="1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第</a:t>
            </a:r>
            <a:r>
              <a:rPr lang="zh-CN" altLang="en-US" sz="1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四</a:t>
            </a:r>
            <a:r>
              <a:rPr lang="zh-CN" altLang="zh-CN" sz="1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阶</a:t>
            </a:r>
            <a:r>
              <a:rPr lang="zh-CN" altLang="zh-CN"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向上游</a:t>
            </a:r>
            <a:r>
              <a:rPr lang="en-US" altLang="zh-CN"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cut-on</a:t>
            </a:r>
            <a:r>
              <a:rPr lang="zh-CN" altLang="zh-CN" sz="1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的模态压力</a:t>
            </a:r>
            <a:endParaRPr lang="zh-CN" altLang="en-US"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16" name="矩形 15"/>
          <p:cNvSpPr/>
          <p:nvPr/>
        </p:nvSpPr>
        <p:spPr>
          <a:xfrm>
            <a:off x="2202238" y="5566533"/>
            <a:ext cx="3365024" cy="338554"/>
          </a:xfrm>
          <a:prstGeom prst="rect">
            <a:avLst/>
          </a:prstGeom>
        </p:spPr>
        <p:txBody>
          <a:bodyPr wrap="none">
            <a:spAutoFit/>
          </a:bodyPr>
          <a:lstStyle/>
          <a:p>
            <a:r>
              <a:rPr lang="zh-CN" altLang="en-US" sz="1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右支</a:t>
            </a:r>
            <a:r>
              <a:rPr lang="zh-CN" altLang="zh-CN" sz="1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对流</a:t>
            </a:r>
            <a:r>
              <a:rPr lang="zh-CN" altLang="zh-CN"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模态的压力</a:t>
            </a:r>
            <a:r>
              <a:rPr lang="zh-CN" altLang="zh-CN" sz="1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、涡</a:t>
            </a:r>
            <a:r>
              <a:rPr lang="zh-CN" altLang="zh-CN"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扰动分布</a:t>
            </a:r>
            <a:endParaRPr lang="zh-CN" altLang="en-US"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7" name="图片 6"/>
          <p:cNvPicPr>
            <a:picLocks noChangeAspect="1"/>
          </p:cNvPicPr>
          <p:nvPr/>
        </p:nvPicPr>
        <p:blipFill>
          <a:blip r:embed="rId4"/>
          <a:stretch>
            <a:fillRect/>
          </a:stretch>
        </p:blipFill>
        <p:spPr>
          <a:xfrm>
            <a:off x="324318" y="758386"/>
            <a:ext cx="3264608" cy="2182557"/>
          </a:xfrm>
          <a:prstGeom prst="rect">
            <a:avLst/>
          </a:prstGeom>
        </p:spPr>
      </p:pic>
      <p:pic>
        <p:nvPicPr>
          <p:cNvPr id="17" name="图片 16"/>
          <p:cNvPicPr/>
          <p:nvPr/>
        </p:nvPicPr>
        <p:blipFill>
          <a:blip r:embed="rId5"/>
          <a:stretch>
            <a:fillRect/>
          </a:stretch>
        </p:blipFill>
        <p:spPr>
          <a:xfrm>
            <a:off x="3833454" y="795719"/>
            <a:ext cx="3297064" cy="2195917"/>
          </a:xfrm>
          <a:prstGeom prst="rect">
            <a:avLst/>
          </a:prstGeom>
        </p:spPr>
      </p:pic>
      <p:pic>
        <p:nvPicPr>
          <p:cNvPr id="18" name="图片 17"/>
          <p:cNvPicPr/>
          <p:nvPr/>
        </p:nvPicPr>
        <p:blipFill>
          <a:blip r:embed="rId6"/>
          <a:stretch>
            <a:fillRect/>
          </a:stretch>
        </p:blipFill>
        <p:spPr>
          <a:xfrm>
            <a:off x="394839" y="3317721"/>
            <a:ext cx="3194087" cy="2210588"/>
          </a:xfrm>
          <a:prstGeom prst="rect">
            <a:avLst/>
          </a:prstGeom>
        </p:spPr>
      </p:pic>
      <p:pic>
        <p:nvPicPr>
          <p:cNvPr id="19" name="图片 18"/>
          <p:cNvPicPr/>
          <p:nvPr/>
        </p:nvPicPr>
        <p:blipFill>
          <a:blip r:embed="rId7"/>
          <a:stretch>
            <a:fillRect/>
          </a:stretch>
        </p:blipFill>
        <p:spPr>
          <a:xfrm>
            <a:off x="3833454" y="3330191"/>
            <a:ext cx="3331697" cy="2248811"/>
          </a:xfrm>
          <a:prstGeom prst="rect">
            <a:avLst/>
          </a:prstGeom>
        </p:spPr>
      </p:pic>
      <p:sp>
        <p:nvSpPr>
          <p:cNvPr id="20" name="页脚占位符 4"/>
          <p:cNvSpPr>
            <a:spLocks noGrp="1"/>
          </p:cNvSpPr>
          <p:nvPr>
            <p:ph type="ftr" sz="quarter" idx="11"/>
          </p:nvPr>
        </p:nvSpPr>
        <p:spPr>
          <a:xfrm>
            <a:off x="630382" y="6020949"/>
            <a:ext cx="6747163" cy="459228"/>
          </a:xfrm>
        </p:spPr>
        <p:txBody>
          <a:bodyPr/>
          <a:lstStyle/>
          <a:p>
            <a:r>
              <a:rPr lang="zh-CN" altLang="en-US" dirty="0" smtClean="0"/>
              <a:t>旋流管道声模态与声类比（</a:t>
            </a:r>
            <a:r>
              <a:rPr lang="en-US" altLang="zh-CN" dirty="0" smtClean="0"/>
              <a:t>SJTU-SVN</a:t>
            </a:r>
            <a:r>
              <a:rPr lang="zh-CN" altLang="en-US" dirty="0" smtClean="0"/>
              <a:t>）</a:t>
            </a:r>
            <a:endParaRPr lang="zh-CN" altLang="en-US" dirty="0"/>
          </a:p>
        </p:txBody>
      </p:sp>
      <p:sp>
        <p:nvSpPr>
          <p:cNvPr id="21" name="日期占位符 3"/>
          <p:cNvSpPr>
            <a:spLocks noGrp="1"/>
          </p:cNvSpPr>
          <p:nvPr>
            <p:ph type="dt" sz="half" idx="2"/>
          </p:nvPr>
        </p:nvSpPr>
        <p:spPr>
          <a:xfrm>
            <a:off x="8693447" y="6193938"/>
            <a:ext cx="1015371" cy="221357"/>
          </a:xfrm>
        </p:spPr>
        <p:txBody>
          <a:bodyPr/>
          <a:lstStyle/>
          <a:p>
            <a:r>
              <a:rPr lang="en-US" altLang="zh-CN" dirty="0" smtClean="0"/>
              <a:t>2018-12-02</a:t>
            </a:r>
            <a:endParaRPr lang="zh-CN" altLang="en-US" dirty="0"/>
          </a:p>
        </p:txBody>
      </p:sp>
    </p:spTree>
    <p:extLst>
      <p:ext uri="{BB962C8B-B14F-4D97-AF65-F5344CB8AC3E}">
        <p14:creationId xmlns:p14="http://schemas.microsoft.com/office/powerpoint/2010/main" val="10426722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内容</a:t>
            </a:r>
            <a:r>
              <a:rPr lang="zh-CN" altLang="en-US" dirty="0" smtClean="0"/>
              <a:t>提纲</a:t>
            </a:r>
            <a:endParaRPr lang="zh-CN" altLang="en-US" dirty="0"/>
          </a:p>
        </p:txBody>
      </p:sp>
      <p:sp>
        <p:nvSpPr>
          <p:cNvPr id="3" name="内容占位符 2"/>
          <p:cNvSpPr>
            <a:spLocks noGrp="1"/>
          </p:cNvSpPr>
          <p:nvPr>
            <p:ph idx="1"/>
          </p:nvPr>
        </p:nvSpPr>
        <p:spPr/>
        <p:txBody>
          <a:bodyPr/>
          <a:lstStyle/>
          <a:p>
            <a:endParaRPr lang="en-US" altLang="zh-CN" dirty="0" smtClean="0"/>
          </a:p>
          <a:p>
            <a:endParaRPr lang="zh-CN" altLang="en-US" dirty="0"/>
          </a:p>
        </p:txBody>
      </p:sp>
      <p:sp>
        <p:nvSpPr>
          <p:cNvPr id="4" name="日期占位符 3"/>
          <p:cNvSpPr>
            <a:spLocks noGrp="1"/>
          </p:cNvSpPr>
          <p:nvPr>
            <p:ph type="dt" sz="half" idx="2"/>
          </p:nvPr>
        </p:nvSpPr>
        <p:spPr/>
        <p:txBody>
          <a:bodyPr/>
          <a:lstStyle/>
          <a:p>
            <a:r>
              <a:rPr lang="en-US" altLang="zh-CN" dirty="0" smtClean="0"/>
              <a:t>2018-12-02</a:t>
            </a:r>
            <a:endParaRPr lang="zh-CN" altLang="en-US" dirty="0"/>
          </a:p>
        </p:txBody>
      </p:sp>
      <p:sp>
        <p:nvSpPr>
          <p:cNvPr id="5" name="页脚占位符 4"/>
          <p:cNvSpPr>
            <a:spLocks noGrp="1"/>
          </p:cNvSpPr>
          <p:nvPr>
            <p:ph type="ftr" sz="quarter" idx="11"/>
          </p:nvPr>
        </p:nvSpPr>
        <p:spPr/>
        <p:txBody>
          <a:bodyPr/>
          <a:lstStyle/>
          <a:p>
            <a:r>
              <a:rPr lang="zh-CN" altLang="en-US" dirty="0" smtClean="0"/>
              <a:t>旋流管道声模态与声类比（</a:t>
            </a:r>
            <a:r>
              <a:rPr lang="en-US" altLang="zh-CN" dirty="0" smtClean="0"/>
              <a:t>SJTU-SVN</a:t>
            </a:r>
            <a:r>
              <a:rPr lang="zh-CN" altLang="en-US" dirty="0" smtClean="0"/>
              <a:t>）</a:t>
            </a:r>
            <a:endParaRPr lang="zh-CN" altLang="en-US" dirty="0"/>
          </a:p>
        </p:txBody>
      </p:sp>
      <p:sp>
        <p:nvSpPr>
          <p:cNvPr id="6" name="灯片编号占位符 5"/>
          <p:cNvSpPr>
            <a:spLocks noGrp="1"/>
          </p:cNvSpPr>
          <p:nvPr>
            <p:ph type="sldNum" sz="quarter" idx="12"/>
          </p:nvPr>
        </p:nvSpPr>
        <p:spPr/>
        <p:txBody>
          <a:bodyPr/>
          <a:lstStyle/>
          <a:p>
            <a:fld id="{DEA19E0E-33C5-407F-B9FB-31BDCF2C117F}" type="slidenum">
              <a:rPr lang="zh-CN" altLang="en-US" smtClean="0"/>
              <a:pPr/>
              <a:t>2</a:t>
            </a:fld>
            <a:endParaRPr lang="zh-CN" altLang="en-US" dirty="0"/>
          </a:p>
        </p:txBody>
      </p:sp>
      <p:graphicFrame>
        <p:nvGraphicFramePr>
          <p:cNvPr id="7" name="内容占位符 5"/>
          <p:cNvGraphicFramePr>
            <a:graphicFrameLocks/>
          </p:cNvGraphicFramePr>
          <p:nvPr>
            <p:extLst>
              <p:ext uri="{D42A27DB-BD31-4B8C-83A1-F6EECF244321}">
                <p14:modId xmlns:p14="http://schemas.microsoft.com/office/powerpoint/2010/main" val="2339930965"/>
              </p:ext>
            </p:extLst>
          </p:nvPr>
        </p:nvGraphicFramePr>
        <p:xfrm>
          <a:off x="282575" y="626344"/>
          <a:ext cx="10956925" cy="54117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图片 7"/>
          <p:cNvPicPr>
            <a:picLocks noChangeAspect="1"/>
          </p:cNvPicPr>
          <p:nvPr/>
        </p:nvPicPr>
        <p:blipFill rotWithShape="1">
          <a:blip r:embed="rId8">
            <a:extLst>
              <a:ext uri="{BEBA8EAE-BF5A-486C-A8C5-ECC9F3942E4B}">
                <a14:imgProps xmlns:a14="http://schemas.microsoft.com/office/drawing/2010/main">
                  <a14:imgLayer r:embed="rId9">
                    <a14:imgEffect>
                      <a14:sharpenSoften amount="-53000"/>
                    </a14:imgEffect>
                    <a14:imgEffect>
                      <a14:brightnessContrast bright="19000" contrast="20000"/>
                    </a14:imgEffect>
                  </a14:imgLayer>
                </a14:imgProps>
              </a:ext>
              <a:ext uri="{28A0092B-C50C-407E-A947-70E740481C1C}">
                <a14:useLocalDpi xmlns:a14="http://schemas.microsoft.com/office/drawing/2010/main" val="0"/>
              </a:ext>
            </a:extLst>
          </a:blip>
          <a:srcRect t="-5140" b="5140"/>
          <a:stretch/>
        </p:blipFill>
        <p:spPr>
          <a:xfrm>
            <a:off x="8693447" y="1207583"/>
            <a:ext cx="2281464" cy="2281464"/>
          </a:xfrm>
          <a:prstGeom prst="rect">
            <a:avLst/>
          </a:prstGeom>
          <a:effectLst>
            <a:reflection blurRad="101600" stA="78000" endPos="83000" dist="88900" dir="5400000" sy="-100000" algn="bl" rotWithShape="0"/>
            <a:softEdge rad="114300"/>
          </a:effectLst>
        </p:spPr>
      </p:pic>
      <p:sp>
        <p:nvSpPr>
          <p:cNvPr id="9" name="文本框 8"/>
          <p:cNvSpPr txBox="1"/>
          <p:nvPr/>
        </p:nvSpPr>
        <p:spPr>
          <a:xfrm>
            <a:off x="1625095" y="766522"/>
            <a:ext cx="642637" cy="1323439"/>
          </a:xfrm>
          <a:prstGeom prst="rect">
            <a:avLst/>
          </a:prstGeom>
          <a:noFill/>
        </p:spPr>
        <p:txBody>
          <a:bodyPr wrap="square" rtlCol="0">
            <a:spAutoFit/>
          </a:bodyPr>
          <a:lstStyle/>
          <a:p>
            <a:r>
              <a:rPr lang="en-US" altLang="zh-CN" sz="8000" dirty="0" smtClean="0">
                <a:latin typeface="Algerian" panose="04020705040A02060702" pitchFamily="82" charset="0"/>
              </a:rPr>
              <a:t>1</a:t>
            </a:r>
            <a:endParaRPr lang="zh-CN" altLang="en-US" sz="8000" dirty="0">
              <a:latin typeface="Algerian" panose="04020705040A02060702" pitchFamily="82" charset="0"/>
            </a:endParaRPr>
          </a:p>
        </p:txBody>
      </p:sp>
      <p:sp>
        <p:nvSpPr>
          <p:cNvPr id="10" name="文本框 9"/>
          <p:cNvSpPr txBox="1"/>
          <p:nvPr/>
        </p:nvSpPr>
        <p:spPr>
          <a:xfrm>
            <a:off x="2171246" y="2027098"/>
            <a:ext cx="642637" cy="1323439"/>
          </a:xfrm>
          <a:prstGeom prst="rect">
            <a:avLst/>
          </a:prstGeom>
          <a:noFill/>
        </p:spPr>
        <p:txBody>
          <a:bodyPr wrap="square" rtlCol="0">
            <a:spAutoFit/>
          </a:bodyPr>
          <a:lstStyle/>
          <a:p>
            <a:r>
              <a:rPr lang="en-US" altLang="zh-CN" sz="8000" dirty="0" smtClean="0">
                <a:latin typeface="Algerian" panose="04020705040A02060702" pitchFamily="82" charset="0"/>
              </a:rPr>
              <a:t>2</a:t>
            </a:r>
            <a:endParaRPr lang="zh-CN" altLang="en-US" sz="8000" dirty="0">
              <a:latin typeface="Algerian" panose="04020705040A02060702" pitchFamily="82" charset="0"/>
            </a:endParaRPr>
          </a:p>
        </p:txBody>
      </p:sp>
      <p:sp>
        <p:nvSpPr>
          <p:cNvPr id="11" name="文本框 10"/>
          <p:cNvSpPr txBox="1"/>
          <p:nvPr/>
        </p:nvSpPr>
        <p:spPr>
          <a:xfrm>
            <a:off x="2200928" y="3287674"/>
            <a:ext cx="642637" cy="1323439"/>
          </a:xfrm>
          <a:prstGeom prst="rect">
            <a:avLst/>
          </a:prstGeom>
          <a:noFill/>
        </p:spPr>
        <p:txBody>
          <a:bodyPr wrap="square" rtlCol="0">
            <a:spAutoFit/>
          </a:bodyPr>
          <a:lstStyle/>
          <a:p>
            <a:r>
              <a:rPr lang="en-US" altLang="zh-CN" sz="8000" dirty="0" smtClean="0">
                <a:latin typeface="Algerian" panose="04020705040A02060702" pitchFamily="82" charset="0"/>
              </a:rPr>
              <a:t>3</a:t>
            </a:r>
            <a:endParaRPr lang="zh-CN" altLang="en-US" sz="8000" dirty="0">
              <a:latin typeface="Algerian" panose="04020705040A02060702" pitchFamily="82" charset="0"/>
            </a:endParaRPr>
          </a:p>
        </p:txBody>
      </p:sp>
      <p:sp>
        <p:nvSpPr>
          <p:cNvPr id="12" name="文本框 11"/>
          <p:cNvSpPr txBox="1"/>
          <p:nvPr/>
        </p:nvSpPr>
        <p:spPr>
          <a:xfrm>
            <a:off x="1761990" y="4541704"/>
            <a:ext cx="642637" cy="1323439"/>
          </a:xfrm>
          <a:prstGeom prst="rect">
            <a:avLst/>
          </a:prstGeom>
          <a:noFill/>
        </p:spPr>
        <p:txBody>
          <a:bodyPr wrap="square" rtlCol="0">
            <a:spAutoFit/>
          </a:bodyPr>
          <a:lstStyle/>
          <a:p>
            <a:r>
              <a:rPr lang="en-US" altLang="zh-CN" sz="8000" dirty="0" smtClean="0">
                <a:latin typeface="Algerian" panose="04020705040A02060702" pitchFamily="82" charset="0"/>
              </a:rPr>
              <a:t>4</a:t>
            </a:r>
            <a:endParaRPr lang="zh-CN" altLang="en-US" sz="8000" dirty="0">
              <a:latin typeface="Algerian" panose="04020705040A02060702" pitchFamily="82" charset="0"/>
            </a:endParaRPr>
          </a:p>
        </p:txBody>
      </p:sp>
    </p:spTree>
    <p:extLst>
      <p:ext uri="{BB962C8B-B14F-4D97-AF65-F5344CB8AC3E}">
        <p14:creationId xmlns:p14="http://schemas.microsoft.com/office/powerpoint/2010/main" val="18115028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a:t>
            </a:r>
            <a:r>
              <a:rPr lang="en-US" altLang="zh-CN" dirty="0"/>
              <a:t>.</a:t>
            </a:r>
            <a:r>
              <a:rPr lang="en-US" altLang="zh-CN" dirty="0" smtClean="0"/>
              <a:t>1 </a:t>
            </a:r>
            <a:r>
              <a:rPr lang="zh-CN" altLang="en-US" dirty="0" smtClean="0"/>
              <a:t>非</a:t>
            </a:r>
            <a:r>
              <a:rPr lang="zh-CN" altLang="en-US" dirty="0"/>
              <a:t>均</a:t>
            </a:r>
            <a:r>
              <a:rPr lang="zh-CN" altLang="en-US" dirty="0" smtClean="0"/>
              <a:t>熵假设</a:t>
            </a:r>
            <a:endParaRPr lang="zh-CN" altLang="en-US" dirty="0"/>
          </a:p>
        </p:txBody>
      </p:sp>
      <p:sp>
        <p:nvSpPr>
          <p:cNvPr id="6" name="灯片编号占位符 5"/>
          <p:cNvSpPr>
            <a:spLocks noGrp="1"/>
          </p:cNvSpPr>
          <p:nvPr>
            <p:ph type="sldNum" sz="quarter" idx="12"/>
          </p:nvPr>
        </p:nvSpPr>
        <p:spPr/>
        <p:txBody>
          <a:bodyPr/>
          <a:lstStyle/>
          <a:p>
            <a:fld id="{DEA19E0E-33C5-407F-B9FB-31BDCF2C117F}" type="slidenum">
              <a:rPr lang="zh-CN" altLang="en-US" smtClean="0"/>
              <a:pPr/>
              <a:t>20</a:t>
            </a:fld>
            <a:endParaRPr lang="zh-CN" altLang="en-US" dirty="0"/>
          </a:p>
        </p:txBody>
      </p:sp>
      <p:sp>
        <p:nvSpPr>
          <p:cNvPr id="8" name="矩形 7"/>
          <p:cNvSpPr/>
          <p:nvPr/>
        </p:nvSpPr>
        <p:spPr>
          <a:xfrm>
            <a:off x="982875" y="918843"/>
            <a:ext cx="9006077" cy="964110"/>
          </a:xfrm>
          <a:prstGeom prst="rect">
            <a:avLst/>
          </a:prstGeom>
        </p:spPr>
        <p:txBody>
          <a:bodyPr wrap="square">
            <a:spAutoFit/>
          </a:bodyPr>
          <a:lstStyle/>
          <a:p>
            <a:pPr indent="304800" algn="just">
              <a:lnSpc>
                <a:spcPct val="125000"/>
              </a:lnSpc>
              <a:spcAft>
                <a:spcPts val="0"/>
              </a:spcAft>
            </a:pPr>
            <a:r>
              <a:rPr lang="zh-CN" altLang="zh-CN" dirty="0">
                <a:solidFill>
                  <a:schemeClr val="tx2"/>
                </a:solidFill>
                <a:latin typeface="黑体" panose="02010609060101010101" pitchFamily="49" charset="-122"/>
                <a:ea typeface="黑体" panose="02010609060101010101" pitchFamily="49" charset="-122"/>
              </a:rPr>
              <a:t>为更符合实际叶轮机械工作工况，</a:t>
            </a:r>
            <a:r>
              <a:rPr lang="en-US" altLang="zh-CN" dirty="0">
                <a:solidFill>
                  <a:schemeClr val="tx2"/>
                </a:solidFill>
                <a:latin typeface="黑体" panose="02010609060101010101" pitchFamily="49" charset="-122"/>
                <a:ea typeface="黑体" panose="02010609060101010101" pitchFamily="49" charset="-122"/>
              </a:rPr>
              <a:t>Cooper(2006)</a:t>
            </a:r>
            <a:r>
              <a:rPr lang="zh-CN" altLang="zh-CN" dirty="0">
                <a:solidFill>
                  <a:schemeClr val="tx2"/>
                </a:solidFill>
                <a:latin typeface="黑体" panose="02010609060101010101" pitchFamily="49" charset="-122"/>
                <a:ea typeface="黑体" panose="02010609060101010101" pitchFamily="49" charset="-122"/>
              </a:rPr>
              <a:t>曾建议将均熵假设修改为随半径对数变化，即以下形式：</a:t>
            </a:r>
          </a:p>
        </p:txBody>
      </p:sp>
      <p:graphicFrame>
        <p:nvGraphicFramePr>
          <p:cNvPr id="10" name="对象 9"/>
          <p:cNvGraphicFramePr>
            <a:graphicFrameLocks noChangeAspect="1"/>
          </p:cNvGraphicFramePr>
          <p:nvPr>
            <p:extLst>
              <p:ext uri="{D42A27DB-BD31-4B8C-83A1-F6EECF244321}">
                <p14:modId xmlns:p14="http://schemas.microsoft.com/office/powerpoint/2010/main" val="2085300271"/>
              </p:ext>
            </p:extLst>
          </p:nvPr>
        </p:nvGraphicFramePr>
        <p:xfrm>
          <a:off x="4166914" y="2021567"/>
          <a:ext cx="2637998" cy="677086"/>
        </p:xfrm>
        <a:graphic>
          <a:graphicData uri="http://schemas.openxmlformats.org/presentationml/2006/ole">
            <mc:AlternateContent xmlns:mc="http://schemas.openxmlformats.org/markup-compatibility/2006">
              <mc:Choice xmlns:v="urn:schemas-microsoft-com:vml" Requires="v">
                <p:oleObj spid="_x0000_s16412" name="Equation" r:id="rId3" imgW="965200" imgH="241300" progId="Equation.DSMT4">
                  <p:embed/>
                </p:oleObj>
              </mc:Choice>
              <mc:Fallback>
                <p:oleObj name="Equation" r:id="rId3" imgW="965200" imgH="2413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6914" y="2021567"/>
                        <a:ext cx="2637998" cy="677086"/>
                      </a:xfrm>
                      <a:prstGeom prst="rect">
                        <a:avLst/>
                      </a:prstGeom>
                      <a:noFill/>
                    </p:spPr>
                  </p:pic>
                </p:oleObj>
              </mc:Fallback>
            </mc:AlternateContent>
          </a:graphicData>
        </a:graphic>
      </p:graphicFrame>
      <p:sp>
        <p:nvSpPr>
          <p:cNvPr id="11" name="矩形 10"/>
          <p:cNvSpPr/>
          <p:nvPr/>
        </p:nvSpPr>
        <p:spPr>
          <a:xfrm>
            <a:off x="982875" y="3110931"/>
            <a:ext cx="6017341" cy="528222"/>
          </a:xfrm>
          <a:prstGeom prst="rect">
            <a:avLst/>
          </a:prstGeom>
        </p:spPr>
        <p:txBody>
          <a:bodyPr wrap="square">
            <a:spAutoFit/>
          </a:bodyPr>
          <a:lstStyle/>
          <a:p>
            <a:pPr indent="304800" algn="just">
              <a:lnSpc>
                <a:spcPct val="125000"/>
              </a:lnSpc>
              <a:spcAft>
                <a:spcPts val="0"/>
              </a:spcAft>
            </a:pPr>
            <a:r>
              <a:rPr lang="zh-CN" altLang="en-US" dirty="0" smtClean="0">
                <a:solidFill>
                  <a:schemeClr val="tx2"/>
                </a:solidFill>
                <a:latin typeface="黑体" panose="02010609060101010101" pitchFamily="49" charset="-122"/>
                <a:ea typeface="黑体" panose="02010609060101010101" pitchFamily="49" charset="-122"/>
              </a:rPr>
              <a:t>则</a:t>
            </a:r>
            <a:r>
              <a:rPr lang="zh-CN" altLang="zh-CN" dirty="0" smtClean="0">
                <a:solidFill>
                  <a:schemeClr val="tx2"/>
                </a:solidFill>
                <a:latin typeface="黑体" panose="02010609060101010101" pitchFamily="49" charset="-122"/>
                <a:ea typeface="黑体" panose="02010609060101010101" pitchFamily="49" charset="-122"/>
              </a:rPr>
              <a:t>，</a:t>
            </a:r>
            <a:r>
              <a:rPr lang="zh-CN" altLang="zh-CN" dirty="0">
                <a:solidFill>
                  <a:schemeClr val="tx2"/>
                </a:solidFill>
                <a:latin typeface="黑体" panose="02010609060101010101" pitchFamily="49" charset="-122"/>
                <a:ea typeface="黑体" panose="02010609060101010101" pitchFamily="49" charset="-122"/>
              </a:rPr>
              <a:t>速度和密度分别将满足：</a:t>
            </a:r>
          </a:p>
        </p:txBody>
      </p:sp>
      <p:graphicFrame>
        <p:nvGraphicFramePr>
          <p:cNvPr id="13" name="对象 12"/>
          <p:cNvGraphicFramePr>
            <a:graphicFrameLocks noChangeAspect="1"/>
          </p:cNvGraphicFramePr>
          <p:nvPr>
            <p:extLst>
              <p:ext uri="{D42A27DB-BD31-4B8C-83A1-F6EECF244321}">
                <p14:modId xmlns:p14="http://schemas.microsoft.com/office/powerpoint/2010/main" val="2659180042"/>
              </p:ext>
            </p:extLst>
          </p:nvPr>
        </p:nvGraphicFramePr>
        <p:xfrm>
          <a:off x="2470860" y="3731419"/>
          <a:ext cx="6030106" cy="891529"/>
        </p:xfrm>
        <a:graphic>
          <a:graphicData uri="http://schemas.openxmlformats.org/presentationml/2006/ole">
            <mc:AlternateContent xmlns:mc="http://schemas.openxmlformats.org/markup-compatibility/2006">
              <mc:Choice xmlns:v="urn:schemas-microsoft-com:vml" Requires="v">
                <p:oleObj spid="_x0000_s16413" name="Equation" r:id="rId5" imgW="2730500" imgH="406400" progId="Equation.DSMT4">
                  <p:embed/>
                </p:oleObj>
              </mc:Choice>
              <mc:Fallback>
                <p:oleObj name="Equation" r:id="rId5" imgW="2730500" imgH="4064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0860" y="3731419"/>
                        <a:ext cx="6030106" cy="891529"/>
                      </a:xfrm>
                      <a:prstGeom prst="rect">
                        <a:avLst/>
                      </a:prstGeom>
                      <a:noFill/>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3560026870"/>
              </p:ext>
            </p:extLst>
          </p:nvPr>
        </p:nvGraphicFramePr>
        <p:xfrm>
          <a:off x="4003963" y="4850983"/>
          <a:ext cx="3097719" cy="636636"/>
        </p:xfrm>
        <a:graphic>
          <a:graphicData uri="http://schemas.openxmlformats.org/presentationml/2006/ole">
            <mc:AlternateContent xmlns:mc="http://schemas.openxmlformats.org/markup-compatibility/2006">
              <mc:Choice xmlns:v="urn:schemas-microsoft-com:vml" Requires="v">
                <p:oleObj spid="_x0000_s16414" name="Equation" r:id="rId7" imgW="1143000" imgH="228600" progId="Equation.DSMT4">
                  <p:embed/>
                </p:oleObj>
              </mc:Choice>
              <mc:Fallback>
                <p:oleObj name="Equation" r:id="rId7" imgW="1143000" imgH="228600"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3963" y="4850983"/>
                        <a:ext cx="3097719" cy="636636"/>
                      </a:xfrm>
                      <a:prstGeom prst="rect">
                        <a:avLst/>
                      </a:prstGeom>
                      <a:noFill/>
                    </p:spPr>
                  </p:pic>
                </p:oleObj>
              </mc:Fallback>
            </mc:AlternateContent>
          </a:graphicData>
        </a:graphic>
      </p:graphicFrame>
      <p:sp>
        <p:nvSpPr>
          <p:cNvPr id="16" name="页脚占位符 4"/>
          <p:cNvSpPr>
            <a:spLocks noGrp="1"/>
          </p:cNvSpPr>
          <p:nvPr>
            <p:ph type="ftr" sz="quarter" idx="11"/>
          </p:nvPr>
        </p:nvSpPr>
        <p:spPr>
          <a:xfrm>
            <a:off x="630382" y="6020949"/>
            <a:ext cx="6747163" cy="459228"/>
          </a:xfrm>
        </p:spPr>
        <p:txBody>
          <a:bodyPr/>
          <a:lstStyle/>
          <a:p>
            <a:r>
              <a:rPr lang="zh-CN" altLang="en-US" dirty="0" smtClean="0"/>
              <a:t>旋流管道声模态与声类比（</a:t>
            </a:r>
            <a:r>
              <a:rPr lang="en-US" altLang="zh-CN" dirty="0" smtClean="0"/>
              <a:t>SJTU-SVN</a:t>
            </a:r>
            <a:r>
              <a:rPr lang="zh-CN" altLang="en-US" dirty="0" smtClean="0"/>
              <a:t>）</a:t>
            </a:r>
            <a:endParaRPr lang="zh-CN" altLang="en-US" dirty="0"/>
          </a:p>
        </p:txBody>
      </p:sp>
      <p:sp>
        <p:nvSpPr>
          <p:cNvPr id="17" name="日期占位符 3"/>
          <p:cNvSpPr>
            <a:spLocks noGrp="1"/>
          </p:cNvSpPr>
          <p:nvPr>
            <p:ph type="dt" sz="half" idx="2"/>
          </p:nvPr>
        </p:nvSpPr>
        <p:spPr>
          <a:xfrm>
            <a:off x="8693447" y="6193938"/>
            <a:ext cx="1015371" cy="221357"/>
          </a:xfrm>
        </p:spPr>
        <p:txBody>
          <a:bodyPr/>
          <a:lstStyle/>
          <a:p>
            <a:r>
              <a:rPr lang="en-US" altLang="zh-CN" dirty="0" smtClean="0"/>
              <a:t>2018-12-02</a:t>
            </a:r>
            <a:endParaRPr lang="zh-CN" altLang="en-US" dirty="0"/>
          </a:p>
        </p:txBody>
      </p:sp>
    </p:spTree>
    <p:extLst>
      <p:ext uri="{BB962C8B-B14F-4D97-AF65-F5344CB8AC3E}">
        <p14:creationId xmlns:p14="http://schemas.microsoft.com/office/powerpoint/2010/main" val="42347196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5.2 </a:t>
            </a:r>
            <a:r>
              <a:rPr lang="zh-CN" altLang="en-US" dirty="0" smtClean="0"/>
              <a:t>非</a:t>
            </a:r>
            <a:r>
              <a:rPr lang="zh-CN" altLang="en-US" dirty="0"/>
              <a:t>均熵对模态计算的影响</a:t>
            </a:r>
          </a:p>
        </p:txBody>
      </p:sp>
      <p:sp>
        <p:nvSpPr>
          <p:cNvPr id="6" name="灯片编号占位符 5"/>
          <p:cNvSpPr>
            <a:spLocks noGrp="1"/>
          </p:cNvSpPr>
          <p:nvPr>
            <p:ph type="sldNum" sz="quarter" idx="12"/>
          </p:nvPr>
        </p:nvSpPr>
        <p:spPr/>
        <p:txBody>
          <a:bodyPr/>
          <a:lstStyle/>
          <a:p>
            <a:fld id="{DEA19E0E-33C5-407F-B9FB-31BDCF2C117F}" type="slidenum">
              <a:rPr lang="zh-CN" altLang="en-US" smtClean="0"/>
              <a:pPr/>
              <a:t>21</a:t>
            </a:fld>
            <a:endParaRPr lang="zh-CN" altLang="en-US" dirty="0"/>
          </a:p>
        </p:txBody>
      </p:sp>
      <p:pic>
        <p:nvPicPr>
          <p:cNvPr id="7" name="图片 6"/>
          <p:cNvPicPr>
            <a:picLocks noChangeAspect="1"/>
          </p:cNvPicPr>
          <p:nvPr/>
        </p:nvPicPr>
        <p:blipFill rotWithShape="1">
          <a:blip r:embed="rId4"/>
          <a:srcRect l="50529" t="48012" b="5104"/>
          <a:stretch/>
        </p:blipFill>
        <p:spPr>
          <a:xfrm>
            <a:off x="47336" y="819489"/>
            <a:ext cx="3425070" cy="2189928"/>
          </a:xfrm>
          <a:prstGeom prst="rect">
            <a:avLst/>
          </a:prstGeom>
        </p:spPr>
      </p:pic>
      <p:sp>
        <p:nvSpPr>
          <p:cNvPr id="8" name="矩形 7"/>
          <p:cNvSpPr/>
          <p:nvPr/>
        </p:nvSpPr>
        <p:spPr>
          <a:xfrm>
            <a:off x="226191" y="3035109"/>
            <a:ext cx="3262432" cy="338554"/>
          </a:xfrm>
          <a:prstGeom prst="rect">
            <a:avLst/>
          </a:prstGeom>
        </p:spPr>
        <p:txBody>
          <a:bodyPr wrap="none">
            <a:spAutoFit/>
          </a:bodyPr>
          <a:lstStyle/>
          <a:p>
            <a:r>
              <a:rPr lang="zh-CN" altLang="en-US"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熵有负梯度和熵有正梯度三种情况</a:t>
            </a:r>
            <a:endParaRPr lang="zh-CN" altLang="en-US"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9" name="图片 8"/>
          <p:cNvPicPr/>
          <p:nvPr/>
        </p:nvPicPr>
        <p:blipFill>
          <a:blip r:embed="rId5"/>
          <a:stretch>
            <a:fillRect/>
          </a:stretch>
        </p:blipFill>
        <p:spPr>
          <a:xfrm>
            <a:off x="3627548" y="756335"/>
            <a:ext cx="4092766" cy="2748649"/>
          </a:xfrm>
          <a:prstGeom prst="rect">
            <a:avLst/>
          </a:prstGeom>
        </p:spPr>
      </p:pic>
      <p:sp>
        <p:nvSpPr>
          <p:cNvPr id="10" name="内容占位符 2"/>
          <p:cNvSpPr txBox="1">
            <a:spLocks/>
          </p:cNvSpPr>
          <p:nvPr/>
        </p:nvSpPr>
        <p:spPr>
          <a:xfrm>
            <a:off x="7843782" y="819489"/>
            <a:ext cx="3591830" cy="5014152"/>
          </a:xfrm>
          <a:prstGeom prst="rect">
            <a:avLst/>
          </a:prstGeom>
          <a:ln>
            <a:solidFill>
              <a:schemeClr val="tx1"/>
            </a:solidFill>
          </a:ln>
        </p:spPr>
        <p:txBody>
          <a:bodyPr vert="horz" lIns="90000" tIns="0" rIns="91440" bIns="0" rtlCol="0">
            <a:normAutofit fontScale="92500"/>
          </a:bodyPr>
          <a:lstStyle>
            <a:lvl1pPr marL="228587" indent="-228587" algn="l" defTabSz="914347" rtl="0" eaLnBrk="1" fontAlgn="ctr" latinLnBrk="0" hangingPunct="1">
              <a:lnSpc>
                <a:spcPct val="100000"/>
              </a:lnSpc>
              <a:spcBef>
                <a:spcPts val="300"/>
              </a:spcBef>
              <a:spcAft>
                <a:spcPts val="0"/>
              </a:spcAft>
              <a:buSzPct val="90000"/>
              <a:buFontTx/>
              <a:buBlip>
                <a:blip r:embed="rId6"/>
              </a:buBlip>
              <a:defRPr lang="zh-CN" altLang="en-US" sz="2800" b="0" kern="1200" baseline="0" dirty="0" smtClean="0">
                <a:solidFill>
                  <a:srgbClr val="002060"/>
                </a:solidFill>
                <a:latin typeface="Arial" panose="020B0604020202020204" pitchFamily="34" charset="0"/>
                <a:ea typeface="黑体" panose="02010609060101010101" pitchFamily="49" charset="-122"/>
                <a:cs typeface="Arial" panose="020B0604020202020204" pitchFamily="34" charset="0"/>
              </a:defRPr>
            </a:lvl1pPr>
            <a:lvl2pPr marL="361950" indent="-184150" algn="l" defTabSz="914347" rtl="0" eaLnBrk="1" latinLnBrk="0" hangingPunct="1">
              <a:lnSpc>
                <a:spcPct val="100000"/>
              </a:lnSpc>
              <a:spcBef>
                <a:spcPts val="300"/>
              </a:spcBef>
              <a:spcAft>
                <a:spcPts val="0"/>
              </a:spcAft>
              <a:buSzPct val="120000"/>
              <a:buFontTx/>
              <a:buBlip>
                <a:blip r:embed="rId7"/>
              </a:buBlip>
              <a:defRPr sz="2400" b="0" kern="1200" baseline="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defRPr>
            </a:lvl2pPr>
            <a:lvl3pPr marL="450850" indent="-184150" algn="l" defTabSz="914347" rtl="0" eaLnBrk="1" latinLnBrk="0" hangingPunct="1">
              <a:lnSpc>
                <a:spcPct val="100000"/>
              </a:lnSpc>
              <a:spcBef>
                <a:spcPts val="300"/>
              </a:spcBef>
              <a:spcAft>
                <a:spcPts val="0"/>
              </a:spcAft>
              <a:buClr>
                <a:schemeClr val="tx1"/>
              </a:buClr>
              <a:buSzPct val="90000"/>
              <a:buFont typeface="Wingdings" panose="05000000000000000000" pitchFamily="2" charset="2"/>
              <a:buChar char="]"/>
              <a:defRPr sz="1800" b="0" kern="1200" baseline="0">
                <a:solidFill>
                  <a:schemeClr val="accent4">
                    <a:lumMod val="50000"/>
                  </a:schemeClr>
                </a:solidFill>
                <a:latin typeface="Arial" panose="020B0604020202020204" pitchFamily="34" charset="0"/>
                <a:ea typeface="微软雅黑" panose="020B0503020204020204" pitchFamily="34" charset="-122"/>
                <a:cs typeface="Arial" panose="020B0604020202020204" pitchFamily="34" charset="0"/>
              </a:defRPr>
            </a:lvl3pPr>
            <a:lvl4pPr marL="1600105"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4pPr>
            <a:lvl5pPr marL="2057278"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5pPr>
            <a:lvl6pPr marL="2514451"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79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69"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spcBef>
                <a:spcPts val="600"/>
              </a:spcBef>
            </a:pPr>
            <a:r>
              <a:rPr lang="zh-CN" altLang="en-US" sz="2400" dirty="0" smtClean="0"/>
              <a:t>增加</a:t>
            </a:r>
            <a:r>
              <a:rPr lang="zh-CN" altLang="en-US" sz="2400" dirty="0"/>
              <a:t>熵值</a:t>
            </a:r>
            <a:r>
              <a:rPr lang="en-US" altLang="zh-CN" sz="2400" dirty="0"/>
              <a:t>s0(r</a:t>
            </a:r>
            <a:r>
              <a:rPr lang="en-US" altLang="zh-CN" sz="2400" dirty="0" smtClean="0"/>
              <a:t>)</a:t>
            </a:r>
            <a:r>
              <a:rPr lang="zh-CN" altLang="en-US" sz="2400" dirty="0" smtClean="0"/>
              <a:t>，增加</a:t>
            </a:r>
            <a:r>
              <a:rPr lang="zh-CN" altLang="en-US" sz="2400" dirty="0"/>
              <a:t>了声速</a:t>
            </a:r>
            <a:r>
              <a:rPr lang="en-US" altLang="zh-CN" sz="2400" dirty="0"/>
              <a:t>c0(r)</a:t>
            </a:r>
            <a:r>
              <a:rPr lang="zh-CN" altLang="en-US" sz="2400" dirty="0"/>
              <a:t>，也就减小了马赫数</a:t>
            </a:r>
            <a:r>
              <a:rPr lang="en-US" altLang="zh-CN" sz="2400" dirty="0" err="1" smtClean="0"/>
              <a:t>Ux</a:t>
            </a:r>
            <a:r>
              <a:rPr lang="zh-CN" altLang="en-US" sz="2400" dirty="0"/>
              <a:t>。因此增加熵值</a:t>
            </a:r>
            <a:r>
              <a:rPr lang="en-US" altLang="zh-CN" sz="2400" dirty="0"/>
              <a:t>s0(r)</a:t>
            </a:r>
            <a:r>
              <a:rPr lang="zh-CN" altLang="en-US" sz="2400" dirty="0"/>
              <a:t>使得截止线</a:t>
            </a:r>
            <a:r>
              <a:rPr lang="zh-CN" altLang="en-US" sz="2400" dirty="0" smtClean="0"/>
              <a:t>右移</a:t>
            </a:r>
            <a:endParaRPr lang="zh-CN" altLang="en-US" sz="2400" dirty="0"/>
          </a:p>
          <a:p>
            <a:pPr>
              <a:spcBef>
                <a:spcPts val="600"/>
              </a:spcBef>
            </a:pPr>
            <a:endParaRPr lang="en-US" altLang="zh-CN" sz="2400" dirty="0" smtClean="0"/>
          </a:p>
          <a:p>
            <a:pPr>
              <a:spcBef>
                <a:spcPts val="600"/>
              </a:spcBef>
            </a:pPr>
            <a:r>
              <a:rPr lang="en-US" altLang="zh-CN" sz="2400" dirty="0"/>
              <a:t>cut-on</a:t>
            </a:r>
            <a:r>
              <a:rPr lang="zh-CN" altLang="en-US" sz="2400" dirty="0"/>
              <a:t>模态同样会随着</a:t>
            </a:r>
            <a:r>
              <a:rPr lang="en-US" altLang="zh-CN" sz="2400" dirty="0" err="1"/>
              <a:t>Ux</a:t>
            </a:r>
            <a:r>
              <a:rPr lang="zh-CN" altLang="en-US" sz="2400" dirty="0"/>
              <a:t>的增加，向虚数</a:t>
            </a:r>
            <a:r>
              <a:rPr lang="en-US" altLang="zh-CN" sz="2400" dirty="0"/>
              <a:t>cut-off</a:t>
            </a:r>
            <a:r>
              <a:rPr lang="zh-CN" altLang="en-US" sz="2400" dirty="0"/>
              <a:t>转化。因此随着熵值的增大，</a:t>
            </a:r>
            <a:r>
              <a:rPr lang="en-US" altLang="zh-CN" sz="2400" dirty="0"/>
              <a:t>cut-on</a:t>
            </a:r>
            <a:r>
              <a:rPr lang="zh-CN" altLang="en-US" sz="2400" dirty="0"/>
              <a:t>的模态越来越</a:t>
            </a:r>
            <a:r>
              <a:rPr lang="zh-CN" altLang="en-US" sz="2400" dirty="0" smtClean="0"/>
              <a:t>少</a:t>
            </a:r>
            <a:endParaRPr lang="en-US" altLang="zh-CN" sz="2400" dirty="0" smtClean="0"/>
          </a:p>
          <a:p>
            <a:pPr>
              <a:spcBef>
                <a:spcPts val="600"/>
              </a:spcBef>
            </a:pPr>
            <a:r>
              <a:rPr lang="zh-CN" altLang="en-US" sz="2400" dirty="0"/>
              <a:t>对流模态附近出现上下对称分布</a:t>
            </a:r>
            <a:r>
              <a:rPr lang="zh-CN" altLang="en-US" sz="2400" dirty="0" smtClean="0"/>
              <a:t>的非稳定模态，</a:t>
            </a:r>
            <a:r>
              <a:rPr lang="zh-CN" altLang="en-US" sz="2400" dirty="0"/>
              <a:t>其脉动压力特征谱在内壁面边界幅值较大，随半径增大迅速衰减为</a:t>
            </a:r>
            <a:r>
              <a:rPr lang="en-US" altLang="zh-CN" sz="2400" dirty="0"/>
              <a:t>0</a:t>
            </a:r>
            <a:endParaRPr lang="en-US" altLang="zh-CN" sz="2400" dirty="0"/>
          </a:p>
        </p:txBody>
      </p:sp>
      <p:sp>
        <p:nvSpPr>
          <p:cNvPr id="11" name="矩形 10"/>
          <p:cNvSpPr/>
          <p:nvPr/>
        </p:nvSpPr>
        <p:spPr>
          <a:xfrm>
            <a:off x="4525482" y="5645873"/>
            <a:ext cx="2852063" cy="338554"/>
          </a:xfrm>
          <a:prstGeom prst="rect">
            <a:avLst/>
          </a:prstGeom>
        </p:spPr>
        <p:txBody>
          <a:bodyPr wrap="none">
            <a:spAutoFit/>
          </a:bodyPr>
          <a:lstStyle/>
          <a:p>
            <a:r>
              <a:rPr lang="zh-CN" altLang="en-US"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不同熵分布的声模态特征值谱</a:t>
            </a:r>
          </a:p>
        </p:txBody>
      </p:sp>
      <p:pic>
        <p:nvPicPr>
          <p:cNvPr id="12" name="图片 11"/>
          <p:cNvPicPr>
            <a:picLocks noChangeAspect="1"/>
          </p:cNvPicPr>
          <p:nvPr/>
        </p:nvPicPr>
        <p:blipFill>
          <a:blip r:embed="rId8"/>
          <a:stretch>
            <a:fillRect/>
          </a:stretch>
        </p:blipFill>
        <p:spPr>
          <a:xfrm>
            <a:off x="71049" y="3316074"/>
            <a:ext cx="3433031" cy="2366321"/>
          </a:xfrm>
          <a:prstGeom prst="rect">
            <a:avLst/>
          </a:prstGeom>
        </p:spPr>
      </p:pic>
      <p:sp>
        <p:nvSpPr>
          <p:cNvPr id="13" name="矩形 12"/>
          <p:cNvSpPr/>
          <p:nvPr/>
        </p:nvSpPr>
        <p:spPr>
          <a:xfrm>
            <a:off x="851169" y="5664364"/>
            <a:ext cx="2236510" cy="338554"/>
          </a:xfrm>
          <a:prstGeom prst="rect">
            <a:avLst/>
          </a:prstGeom>
        </p:spPr>
        <p:txBody>
          <a:bodyPr wrap="none">
            <a:spAutoFit/>
          </a:bodyPr>
          <a:lstStyle/>
          <a:p>
            <a:r>
              <a:rPr lang="zh-CN" altLang="en-US" sz="1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声速随熵梯度</a:t>
            </a:r>
            <a:r>
              <a:rPr lang="en-US" altLang="zh-CN"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β</a:t>
            </a:r>
            <a:r>
              <a:rPr lang="zh-CN" altLang="en-US"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的变化</a:t>
            </a:r>
            <a:endParaRPr lang="zh-CN" altLang="en-US"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14" name="图片 13"/>
          <p:cNvPicPr>
            <a:picLocks noChangeAspect="1"/>
          </p:cNvPicPr>
          <p:nvPr/>
        </p:nvPicPr>
        <p:blipFill>
          <a:blip r:embed="rId9"/>
          <a:stretch>
            <a:fillRect/>
          </a:stretch>
        </p:blipFill>
        <p:spPr>
          <a:xfrm>
            <a:off x="2590654" y="941835"/>
            <a:ext cx="752475" cy="676275"/>
          </a:xfrm>
          <a:prstGeom prst="rect">
            <a:avLst/>
          </a:prstGeom>
        </p:spPr>
      </p:pic>
      <p:pic>
        <p:nvPicPr>
          <p:cNvPr id="15" name="图片 14"/>
          <p:cNvPicPr>
            <a:picLocks noChangeAspect="1"/>
          </p:cNvPicPr>
          <p:nvPr/>
        </p:nvPicPr>
        <p:blipFill>
          <a:blip r:embed="rId9"/>
          <a:stretch>
            <a:fillRect/>
          </a:stretch>
        </p:blipFill>
        <p:spPr>
          <a:xfrm>
            <a:off x="2590655" y="3504984"/>
            <a:ext cx="752475" cy="676275"/>
          </a:xfrm>
          <a:prstGeom prst="rect">
            <a:avLst/>
          </a:prstGeom>
        </p:spPr>
      </p:pic>
      <p:sp>
        <p:nvSpPr>
          <p:cNvPr id="16" name="Rectangle 2"/>
          <p:cNvSpPr>
            <a:spLocks noChangeArrowheads="1"/>
          </p:cNvSpPr>
          <p:nvPr/>
        </p:nvSpPr>
        <p:spPr bwMode="auto">
          <a:xfrm>
            <a:off x="0" y="0"/>
            <a:ext cx="115204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7" name="对象 16"/>
          <p:cNvGraphicFramePr>
            <a:graphicFrameLocks noChangeAspect="1"/>
          </p:cNvGraphicFramePr>
          <p:nvPr>
            <p:extLst>
              <p:ext uri="{D42A27DB-BD31-4B8C-83A1-F6EECF244321}">
                <p14:modId xmlns:p14="http://schemas.microsoft.com/office/powerpoint/2010/main" val="1218926659"/>
              </p:ext>
            </p:extLst>
          </p:nvPr>
        </p:nvGraphicFramePr>
        <p:xfrm>
          <a:off x="8186551" y="2130659"/>
          <a:ext cx="3058918" cy="530488"/>
        </p:xfrm>
        <a:graphic>
          <a:graphicData uri="http://schemas.openxmlformats.org/presentationml/2006/ole">
            <mc:AlternateContent xmlns:mc="http://schemas.openxmlformats.org/markup-compatibility/2006">
              <mc:Choice xmlns:v="urn:schemas-microsoft-com:vml" Requires="v">
                <p:oleObj spid="_x0000_s17418" name="Equation" r:id="rId10" imgW="1409088" imgH="241195" progId="Equation.DSMT4">
                  <p:embed/>
                </p:oleObj>
              </mc:Choice>
              <mc:Fallback>
                <p:oleObj name="Equation" r:id="rId10" imgW="1409088" imgH="241195" progId="Equation.DSMT4">
                  <p:embed/>
                  <p:pic>
                    <p:nvPicPr>
                      <p:cNvPr id="0" name="Object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86551" y="2130659"/>
                        <a:ext cx="3058918" cy="530488"/>
                      </a:xfrm>
                      <a:prstGeom prst="rect">
                        <a:avLst/>
                      </a:prstGeom>
                      <a:noFill/>
                    </p:spPr>
                  </p:pic>
                </p:oleObj>
              </mc:Fallback>
            </mc:AlternateContent>
          </a:graphicData>
        </a:graphic>
      </p:graphicFrame>
      <p:pic>
        <p:nvPicPr>
          <p:cNvPr id="19" name="图片 18"/>
          <p:cNvPicPr/>
          <p:nvPr/>
        </p:nvPicPr>
        <p:blipFill>
          <a:blip r:embed="rId12"/>
          <a:stretch>
            <a:fillRect/>
          </a:stretch>
        </p:blipFill>
        <p:spPr>
          <a:xfrm>
            <a:off x="3715474" y="3544304"/>
            <a:ext cx="1891812" cy="2138091"/>
          </a:xfrm>
          <a:prstGeom prst="rect">
            <a:avLst/>
          </a:prstGeom>
        </p:spPr>
      </p:pic>
      <p:pic>
        <p:nvPicPr>
          <p:cNvPr id="20" name="图片 19"/>
          <p:cNvPicPr/>
          <p:nvPr/>
        </p:nvPicPr>
        <p:blipFill>
          <a:blip r:embed="rId13"/>
          <a:stretch>
            <a:fillRect/>
          </a:stretch>
        </p:blipFill>
        <p:spPr>
          <a:xfrm>
            <a:off x="5579626" y="3504984"/>
            <a:ext cx="2103206" cy="2177411"/>
          </a:xfrm>
          <a:prstGeom prst="rect">
            <a:avLst/>
          </a:prstGeom>
        </p:spPr>
      </p:pic>
      <p:sp>
        <p:nvSpPr>
          <p:cNvPr id="23" name="页脚占位符 4"/>
          <p:cNvSpPr>
            <a:spLocks noGrp="1"/>
          </p:cNvSpPr>
          <p:nvPr>
            <p:ph type="ftr" sz="quarter" idx="11"/>
          </p:nvPr>
        </p:nvSpPr>
        <p:spPr>
          <a:xfrm>
            <a:off x="630382" y="6020949"/>
            <a:ext cx="6747163" cy="459228"/>
          </a:xfrm>
        </p:spPr>
        <p:txBody>
          <a:bodyPr/>
          <a:lstStyle/>
          <a:p>
            <a:r>
              <a:rPr lang="zh-CN" altLang="en-US" dirty="0" smtClean="0"/>
              <a:t>旋流管道声模态与声类比（</a:t>
            </a:r>
            <a:r>
              <a:rPr lang="en-US" altLang="zh-CN" dirty="0" smtClean="0"/>
              <a:t>SJTU-SVN</a:t>
            </a:r>
            <a:r>
              <a:rPr lang="zh-CN" altLang="en-US" dirty="0" smtClean="0"/>
              <a:t>）</a:t>
            </a:r>
            <a:endParaRPr lang="zh-CN" altLang="en-US" dirty="0"/>
          </a:p>
        </p:txBody>
      </p:sp>
      <p:sp>
        <p:nvSpPr>
          <p:cNvPr id="24" name="日期占位符 3"/>
          <p:cNvSpPr>
            <a:spLocks noGrp="1"/>
          </p:cNvSpPr>
          <p:nvPr>
            <p:ph type="dt" sz="half" idx="2"/>
          </p:nvPr>
        </p:nvSpPr>
        <p:spPr>
          <a:xfrm>
            <a:off x="8693447" y="6193938"/>
            <a:ext cx="1015371" cy="221357"/>
          </a:xfrm>
        </p:spPr>
        <p:txBody>
          <a:bodyPr/>
          <a:lstStyle/>
          <a:p>
            <a:r>
              <a:rPr lang="en-US" altLang="zh-CN" dirty="0" smtClean="0"/>
              <a:t>2018-12-02</a:t>
            </a:r>
            <a:endParaRPr lang="zh-CN" altLang="en-US" dirty="0"/>
          </a:p>
        </p:txBody>
      </p:sp>
    </p:spTree>
    <p:extLst>
      <p:ext uri="{BB962C8B-B14F-4D97-AF65-F5344CB8AC3E}">
        <p14:creationId xmlns:p14="http://schemas.microsoft.com/office/powerpoint/2010/main" val="10202987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5.3 </a:t>
            </a:r>
            <a:r>
              <a:rPr lang="zh-CN" altLang="en-US" dirty="0" smtClean="0"/>
              <a:t>非</a:t>
            </a:r>
            <a:r>
              <a:rPr lang="zh-CN" altLang="en-US" dirty="0"/>
              <a:t>均熵旋流管道声</a:t>
            </a:r>
            <a:r>
              <a:rPr lang="en-US" altLang="zh-CN" dirty="0"/>
              <a:t>-</a:t>
            </a:r>
            <a:r>
              <a:rPr lang="zh-CN" altLang="en-US" dirty="0"/>
              <a:t>涡</a:t>
            </a:r>
            <a:r>
              <a:rPr lang="en-US" altLang="zh-CN" dirty="0"/>
              <a:t>-</a:t>
            </a:r>
            <a:r>
              <a:rPr lang="zh-CN" altLang="en-US" dirty="0"/>
              <a:t>熵耦合</a:t>
            </a:r>
            <a:endParaRPr lang="zh-CN" altLang="en-US" dirty="0"/>
          </a:p>
        </p:txBody>
      </p:sp>
      <p:sp>
        <p:nvSpPr>
          <p:cNvPr id="6" name="灯片编号占位符 5"/>
          <p:cNvSpPr>
            <a:spLocks noGrp="1"/>
          </p:cNvSpPr>
          <p:nvPr>
            <p:ph type="sldNum" sz="quarter" idx="12"/>
          </p:nvPr>
        </p:nvSpPr>
        <p:spPr/>
        <p:txBody>
          <a:bodyPr/>
          <a:lstStyle/>
          <a:p>
            <a:fld id="{DEA19E0E-33C5-407F-B9FB-31BDCF2C117F}" type="slidenum">
              <a:rPr lang="zh-CN" altLang="en-US" smtClean="0"/>
              <a:pPr/>
              <a:t>22</a:t>
            </a:fld>
            <a:endParaRPr lang="zh-CN" altLang="en-US" dirty="0"/>
          </a:p>
        </p:txBody>
      </p:sp>
      <p:sp>
        <p:nvSpPr>
          <p:cNvPr id="8" name="内容占位符 2"/>
          <p:cNvSpPr txBox="1">
            <a:spLocks/>
          </p:cNvSpPr>
          <p:nvPr/>
        </p:nvSpPr>
        <p:spPr>
          <a:xfrm>
            <a:off x="7340413" y="900512"/>
            <a:ext cx="3869405" cy="4888713"/>
          </a:xfrm>
          <a:prstGeom prst="rect">
            <a:avLst/>
          </a:prstGeom>
          <a:ln>
            <a:solidFill>
              <a:schemeClr val="tx1"/>
            </a:solidFill>
          </a:ln>
        </p:spPr>
        <p:txBody>
          <a:bodyPr vert="horz" lIns="90000" tIns="0" rIns="91440" bIns="0" rtlCol="0">
            <a:normAutofit/>
          </a:bodyPr>
          <a:lstStyle>
            <a:lvl1pPr marL="228587" indent="-228587" algn="l" defTabSz="914347" rtl="0" eaLnBrk="1" fontAlgn="ctr" latinLnBrk="0" hangingPunct="1">
              <a:lnSpc>
                <a:spcPct val="100000"/>
              </a:lnSpc>
              <a:spcBef>
                <a:spcPts val="300"/>
              </a:spcBef>
              <a:spcAft>
                <a:spcPts val="0"/>
              </a:spcAft>
              <a:buSzPct val="90000"/>
              <a:buFontTx/>
              <a:buBlip>
                <a:blip r:embed="rId3"/>
              </a:buBlip>
              <a:defRPr lang="zh-CN" altLang="en-US" sz="2800" b="0" kern="1200" baseline="0" dirty="0" smtClean="0">
                <a:solidFill>
                  <a:srgbClr val="002060"/>
                </a:solidFill>
                <a:latin typeface="Arial" panose="020B0604020202020204" pitchFamily="34" charset="0"/>
                <a:ea typeface="黑体" panose="02010609060101010101" pitchFamily="49" charset="-122"/>
                <a:cs typeface="Arial" panose="020B0604020202020204" pitchFamily="34" charset="0"/>
              </a:defRPr>
            </a:lvl1pPr>
            <a:lvl2pPr marL="361950" indent="-184150" algn="l" defTabSz="914347" rtl="0" eaLnBrk="1" latinLnBrk="0" hangingPunct="1">
              <a:lnSpc>
                <a:spcPct val="100000"/>
              </a:lnSpc>
              <a:spcBef>
                <a:spcPts val="300"/>
              </a:spcBef>
              <a:spcAft>
                <a:spcPts val="0"/>
              </a:spcAft>
              <a:buSzPct val="120000"/>
              <a:buFontTx/>
              <a:buBlip>
                <a:blip r:embed="rId4"/>
              </a:buBlip>
              <a:defRPr sz="2400" b="0" kern="1200" baseline="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defRPr>
            </a:lvl2pPr>
            <a:lvl3pPr marL="450850" indent="-184150" algn="l" defTabSz="914347" rtl="0" eaLnBrk="1" latinLnBrk="0" hangingPunct="1">
              <a:lnSpc>
                <a:spcPct val="100000"/>
              </a:lnSpc>
              <a:spcBef>
                <a:spcPts val="300"/>
              </a:spcBef>
              <a:spcAft>
                <a:spcPts val="0"/>
              </a:spcAft>
              <a:buClr>
                <a:schemeClr val="tx1"/>
              </a:buClr>
              <a:buSzPct val="90000"/>
              <a:buFont typeface="Wingdings" panose="05000000000000000000" pitchFamily="2" charset="2"/>
              <a:buChar char="]"/>
              <a:defRPr sz="1800" b="0" kern="1200" baseline="0">
                <a:solidFill>
                  <a:schemeClr val="accent4">
                    <a:lumMod val="50000"/>
                  </a:schemeClr>
                </a:solidFill>
                <a:latin typeface="Arial" panose="020B0604020202020204" pitchFamily="34" charset="0"/>
                <a:ea typeface="微软雅黑" panose="020B0503020204020204" pitchFamily="34" charset="-122"/>
                <a:cs typeface="Arial" panose="020B0604020202020204" pitchFamily="34" charset="0"/>
              </a:defRPr>
            </a:lvl3pPr>
            <a:lvl4pPr marL="1600105"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4pPr>
            <a:lvl5pPr marL="2057278"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5pPr>
            <a:lvl6pPr marL="2514451"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79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69"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spcBef>
                <a:spcPts val="600"/>
              </a:spcBef>
            </a:pPr>
            <a:r>
              <a:rPr lang="zh-CN" altLang="en-US" sz="2400" dirty="0"/>
              <a:t>非均熵旋流情况下，压力仍然均集中在近声模态部分，而涡量大部分集中在近对流模态</a:t>
            </a:r>
            <a:r>
              <a:rPr lang="zh-CN" altLang="en-US" sz="2400" dirty="0" smtClean="0"/>
              <a:t>部分</a:t>
            </a:r>
            <a:endParaRPr lang="en-US" altLang="zh-CN" sz="2400" dirty="0" smtClean="0"/>
          </a:p>
          <a:p>
            <a:pPr marL="0" indent="0">
              <a:spcBef>
                <a:spcPts val="600"/>
              </a:spcBef>
              <a:buNone/>
            </a:pPr>
            <a:endParaRPr lang="en-US" altLang="zh-CN" sz="2400" dirty="0" smtClean="0"/>
          </a:p>
          <a:p>
            <a:pPr marL="0" indent="0">
              <a:spcBef>
                <a:spcPts val="600"/>
              </a:spcBef>
              <a:buNone/>
            </a:pPr>
            <a:endParaRPr lang="zh-CN" altLang="en-US" sz="2400" dirty="0"/>
          </a:p>
          <a:p>
            <a:pPr>
              <a:spcBef>
                <a:spcPts val="600"/>
              </a:spcBef>
            </a:pPr>
            <a:r>
              <a:rPr lang="zh-CN" altLang="en-US" sz="2400" dirty="0"/>
              <a:t>熵值扰动量能量不完全为</a:t>
            </a:r>
            <a:r>
              <a:rPr lang="en-US" altLang="zh-CN" sz="2400" dirty="0"/>
              <a:t>0</a:t>
            </a:r>
            <a:r>
              <a:rPr lang="zh-CN" altLang="en-US" sz="2400" dirty="0"/>
              <a:t>，部分下游的低阶近声模态以及近对流模态附近的非稳定模态将与熵耦合，占据一部分能量。</a:t>
            </a:r>
          </a:p>
          <a:p>
            <a:pPr>
              <a:spcBef>
                <a:spcPts val="600"/>
              </a:spcBef>
            </a:pPr>
            <a:endParaRPr lang="zh-CN" altLang="en-US" sz="2400" dirty="0"/>
          </a:p>
          <a:p>
            <a:pPr marL="0" indent="0">
              <a:spcBef>
                <a:spcPts val="600"/>
              </a:spcBef>
              <a:buNone/>
            </a:pPr>
            <a:endParaRPr lang="en-US" altLang="zh-CN" sz="2400" dirty="0" smtClean="0"/>
          </a:p>
          <a:p>
            <a:pPr>
              <a:spcBef>
                <a:spcPts val="600"/>
              </a:spcBef>
            </a:pPr>
            <a:endParaRPr lang="en-US" altLang="zh-CN" sz="2400" dirty="0"/>
          </a:p>
          <a:p>
            <a:pPr>
              <a:spcBef>
                <a:spcPts val="600"/>
              </a:spcBef>
            </a:pPr>
            <a:endParaRPr lang="zh-CN" altLang="en-US" sz="2400" dirty="0"/>
          </a:p>
          <a:p>
            <a:pPr>
              <a:spcBef>
                <a:spcPts val="600"/>
              </a:spcBef>
            </a:pPr>
            <a:endParaRPr lang="en-US" altLang="zh-CN" sz="2400" dirty="0" smtClean="0"/>
          </a:p>
          <a:p>
            <a:pPr>
              <a:spcBef>
                <a:spcPts val="600"/>
              </a:spcBef>
            </a:pPr>
            <a:endParaRPr lang="en-US" altLang="zh-CN" sz="2400" dirty="0"/>
          </a:p>
        </p:txBody>
      </p:sp>
      <p:sp>
        <p:nvSpPr>
          <p:cNvPr id="9" name="矩形 8"/>
          <p:cNvSpPr/>
          <p:nvPr/>
        </p:nvSpPr>
        <p:spPr>
          <a:xfrm>
            <a:off x="1900946" y="5644240"/>
            <a:ext cx="7029995" cy="338554"/>
          </a:xfrm>
          <a:prstGeom prst="rect">
            <a:avLst/>
          </a:prstGeom>
        </p:spPr>
        <p:txBody>
          <a:bodyPr wrap="square">
            <a:spAutoFit/>
          </a:bodyPr>
          <a:lstStyle/>
          <a:p>
            <a:r>
              <a:rPr lang="en-US" altLang="zh-CN"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h=0.4</a:t>
            </a:r>
            <a:r>
              <a:rPr lang="zh-CN" altLang="en-US"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a:t>
            </a:r>
            <a:r>
              <a:rPr lang="en-US" altLang="zh-CN" sz="1600" kern="100" dirty="0" err="1">
                <a:solidFill>
                  <a:schemeClr val="tx2"/>
                </a:solidFill>
                <a:latin typeface="黑体" panose="02010609060101010101" pitchFamily="49" charset="-122"/>
                <a:ea typeface="黑体" panose="02010609060101010101" pitchFamily="49" charset="-122"/>
                <a:cs typeface="Times New Roman" panose="02020603050405020304" pitchFamily="18" charset="0"/>
              </a:rPr>
              <a:t>Ux</a:t>
            </a:r>
            <a:r>
              <a:rPr lang="en-US" altLang="zh-CN"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=0.3</a:t>
            </a:r>
            <a:r>
              <a:rPr lang="zh-CN" altLang="en-US"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a:t>
            </a:r>
            <a:r>
              <a:rPr lang="en-US" altLang="zh-CN"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w=10</a:t>
            </a:r>
            <a:r>
              <a:rPr lang="zh-CN" altLang="en-US"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a:t>
            </a:r>
            <a:r>
              <a:rPr lang="en-US" altLang="zh-CN"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UƟ=0.2/r</a:t>
            </a:r>
            <a:r>
              <a:rPr lang="zh-CN" altLang="en-US" sz="1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a:t>
            </a:r>
            <a:r>
              <a:rPr lang="en-US" altLang="zh-CN" sz="1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m=2</a:t>
            </a:r>
            <a:r>
              <a:rPr lang="zh-CN" altLang="en-US" sz="1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a:t>
            </a:r>
            <a:r>
              <a:rPr lang="zh-CN" altLang="zh-CN"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β</a:t>
            </a:r>
            <a:r>
              <a:rPr lang="en-US" altLang="zh-CN"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=-2</a:t>
            </a:r>
            <a:endParaRPr lang="zh-CN" altLang="en-US"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7" name="图片 6"/>
          <p:cNvPicPr>
            <a:picLocks noChangeAspect="1"/>
          </p:cNvPicPr>
          <p:nvPr/>
        </p:nvPicPr>
        <p:blipFill>
          <a:blip r:embed="rId5"/>
          <a:stretch>
            <a:fillRect/>
          </a:stretch>
        </p:blipFill>
        <p:spPr>
          <a:xfrm>
            <a:off x="144195" y="731236"/>
            <a:ext cx="3513503" cy="2592450"/>
          </a:xfrm>
          <a:prstGeom prst="rect">
            <a:avLst/>
          </a:prstGeom>
        </p:spPr>
      </p:pic>
      <p:pic>
        <p:nvPicPr>
          <p:cNvPr id="10" name="图片 9"/>
          <p:cNvPicPr/>
          <p:nvPr/>
        </p:nvPicPr>
        <p:blipFill>
          <a:blip r:embed="rId6"/>
          <a:stretch>
            <a:fillRect/>
          </a:stretch>
        </p:blipFill>
        <p:spPr>
          <a:xfrm>
            <a:off x="3761772" y="731235"/>
            <a:ext cx="3472405" cy="2592451"/>
          </a:xfrm>
          <a:prstGeom prst="rect">
            <a:avLst/>
          </a:prstGeom>
        </p:spPr>
      </p:pic>
      <p:pic>
        <p:nvPicPr>
          <p:cNvPr id="11" name="图片 10"/>
          <p:cNvPicPr/>
          <p:nvPr/>
        </p:nvPicPr>
        <p:blipFill>
          <a:blip r:embed="rId7"/>
          <a:stretch>
            <a:fillRect/>
          </a:stretch>
        </p:blipFill>
        <p:spPr>
          <a:xfrm>
            <a:off x="1446835" y="3386133"/>
            <a:ext cx="4444679" cy="2296263"/>
          </a:xfrm>
          <a:prstGeom prst="rect">
            <a:avLst/>
          </a:prstGeom>
        </p:spPr>
      </p:pic>
      <p:sp>
        <p:nvSpPr>
          <p:cNvPr id="12" name="页脚占位符 4"/>
          <p:cNvSpPr>
            <a:spLocks noGrp="1"/>
          </p:cNvSpPr>
          <p:nvPr>
            <p:ph type="ftr" sz="quarter" idx="11"/>
          </p:nvPr>
        </p:nvSpPr>
        <p:spPr>
          <a:xfrm>
            <a:off x="630382" y="6020949"/>
            <a:ext cx="6747163" cy="459228"/>
          </a:xfrm>
        </p:spPr>
        <p:txBody>
          <a:bodyPr/>
          <a:lstStyle/>
          <a:p>
            <a:r>
              <a:rPr lang="zh-CN" altLang="en-US" dirty="0" smtClean="0"/>
              <a:t>旋流管道声模态与声类比（</a:t>
            </a:r>
            <a:r>
              <a:rPr lang="en-US" altLang="zh-CN" dirty="0" smtClean="0"/>
              <a:t>SJTU-SVN</a:t>
            </a:r>
            <a:r>
              <a:rPr lang="zh-CN" altLang="en-US" dirty="0" smtClean="0"/>
              <a:t>）</a:t>
            </a:r>
            <a:endParaRPr lang="zh-CN" altLang="en-US" dirty="0"/>
          </a:p>
        </p:txBody>
      </p:sp>
      <p:sp>
        <p:nvSpPr>
          <p:cNvPr id="13" name="日期占位符 3"/>
          <p:cNvSpPr>
            <a:spLocks noGrp="1"/>
          </p:cNvSpPr>
          <p:nvPr>
            <p:ph type="dt" sz="half" idx="2"/>
          </p:nvPr>
        </p:nvSpPr>
        <p:spPr>
          <a:xfrm>
            <a:off x="8693447" y="6193938"/>
            <a:ext cx="1015371" cy="221357"/>
          </a:xfrm>
        </p:spPr>
        <p:txBody>
          <a:bodyPr/>
          <a:lstStyle/>
          <a:p>
            <a:r>
              <a:rPr lang="en-US" altLang="zh-CN" dirty="0" smtClean="0"/>
              <a:t>2018-12-02</a:t>
            </a:r>
            <a:endParaRPr lang="zh-CN" altLang="en-US" dirty="0"/>
          </a:p>
        </p:txBody>
      </p:sp>
    </p:spTree>
    <p:extLst>
      <p:ext uri="{BB962C8B-B14F-4D97-AF65-F5344CB8AC3E}">
        <p14:creationId xmlns:p14="http://schemas.microsoft.com/office/powerpoint/2010/main" val="34296304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5.4 </a:t>
            </a:r>
            <a:r>
              <a:rPr lang="zh-CN" altLang="en-US" dirty="0" smtClean="0"/>
              <a:t>不同参数对</a:t>
            </a:r>
            <a:r>
              <a:rPr lang="zh-CN" altLang="en-US" dirty="0"/>
              <a:t>不稳定模态的影响</a:t>
            </a:r>
          </a:p>
        </p:txBody>
      </p:sp>
      <p:sp>
        <p:nvSpPr>
          <p:cNvPr id="6" name="灯片编号占位符 5"/>
          <p:cNvSpPr>
            <a:spLocks noGrp="1"/>
          </p:cNvSpPr>
          <p:nvPr>
            <p:ph type="sldNum" sz="quarter" idx="12"/>
          </p:nvPr>
        </p:nvSpPr>
        <p:spPr/>
        <p:txBody>
          <a:bodyPr/>
          <a:lstStyle/>
          <a:p>
            <a:fld id="{DEA19E0E-33C5-407F-B9FB-31BDCF2C117F}" type="slidenum">
              <a:rPr lang="zh-CN" altLang="en-US" smtClean="0"/>
              <a:pPr/>
              <a:t>23</a:t>
            </a:fld>
            <a:endParaRPr lang="zh-CN" altLang="en-US" dirty="0"/>
          </a:p>
        </p:txBody>
      </p:sp>
      <p:sp>
        <p:nvSpPr>
          <p:cNvPr id="9" name="内容占位符 2"/>
          <p:cNvSpPr txBox="1">
            <a:spLocks/>
          </p:cNvSpPr>
          <p:nvPr/>
        </p:nvSpPr>
        <p:spPr>
          <a:xfrm>
            <a:off x="7340413" y="900512"/>
            <a:ext cx="3869405" cy="4888713"/>
          </a:xfrm>
          <a:prstGeom prst="rect">
            <a:avLst/>
          </a:prstGeom>
          <a:ln>
            <a:solidFill>
              <a:schemeClr val="tx1"/>
            </a:solidFill>
          </a:ln>
        </p:spPr>
        <p:txBody>
          <a:bodyPr vert="horz" lIns="90000" tIns="0" rIns="91440" bIns="0" rtlCol="0">
            <a:normAutofit/>
          </a:bodyPr>
          <a:lstStyle>
            <a:lvl1pPr marL="228587" indent="-228587" algn="l" defTabSz="914347" rtl="0" eaLnBrk="1" fontAlgn="ctr" latinLnBrk="0" hangingPunct="1">
              <a:lnSpc>
                <a:spcPct val="100000"/>
              </a:lnSpc>
              <a:spcBef>
                <a:spcPts val="300"/>
              </a:spcBef>
              <a:spcAft>
                <a:spcPts val="0"/>
              </a:spcAft>
              <a:buSzPct val="90000"/>
              <a:buFontTx/>
              <a:buBlip>
                <a:blip r:embed="rId3"/>
              </a:buBlip>
              <a:defRPr lang="zh-CN" altLang="en-US" sz="2800" b="0" kern="1200" baseline="0" dirty="0" smtClean="0">
                <a:solidFill>
                  <a:srgbClr val="002060"/>
                </a:solidFill>
                <a:latin typeface="Arial" panose="020B0604020202020204" pitchFamily="34" charset="0"/>
                <a:ea typeface="黑体" panose="02010609060101010101" pitchFamily="49" charset="-122"/>
                <a:cs typeface="Arial" panose="020B0604020202020204" pitchFamily="34" charset="0"/>
              </a:defRPr>
            </a:lvl1pPr>
            <a:lvl2pPr marL="361950" indent="-184150" algn="l" defTabSz="914347" rtl="0" eaLnBrk="1" latinLnBrk="0" hangingPunct="1">
              <a:lnSpc>
                <a:spcPct val="100000"/>
              </a:lnSpc>
              <a:spcBef>
                <a:spcPts val="300"/>
              </a:spcBef>
              <a:spcAft>
                <a:spcPts val="0"/>
              </a:spcAft>
              <a:buSzPct val="120000"/>
              <a:buFontTx/>
              <a:buBlip>
                <a:blip r:embed="rId4"/>
              </a:buBlip>
              <a:defRPr sz="2400" b="0" kern="1200" baseline="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defRPr>
            </a:lvl2pPr>
            <a:lvl3pPr marL="450850" indent="-184150" algn="l" defTabSz="914347" rtl="0" eaLnBrk="1" latinLnBrk="0" hangingPunct="1">
              <a:lnSpc>
                <a:spcPct val="100000"/>
              </a:lnSpc>
              <a:spcBef>
                <a:spcPts val="300"/>
              </a:spcBef>
              <a:spcAft>
                <a:spcPts val="0"/>
              </a:spcAft>
              <a:buClr>
                <a:schemeClr val="tx1"/>
              </a:buClr>
              <a:buSzPct val="90000"/>
              <a:buFont typeface="Wingdings" panose="05000000000000000000" pitchFamily="2" charset="2"/>
              <a:buChar char="]"/>
              <a:defRPr sz="1800" b="0" kern="1200" baseline="0">
                <a:solidFill>
                  <a:schemeClr val="accent4">
                    <a:lumMod val="50000"/>
                  </a:schemeClr>
                </a:solidFill>
                <a:latin typeface="Arial" panose="020B0604020202020204" pitchFamily="34" charset="0"/>
                <a:ea typeface="微软雅黑" panose="020B0503020204020204" pitchFamily="34" charset="-122"/>
                <a:cs typeface="Arial" panose="020B0604020202020204" pitchFamily="34" charset="0"/>
              </a:defRPr>
            </a:lvl3pPr>
            <a:lvl4pPr marL="1600105"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4pPr>
            <a:lvl5pPr marL="2057278"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5pPr>
            <a:lvl6pPr marL="2514451"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79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69"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spcBef>
                <a:spcPts val="600"/>
              </a:spcBef>
            </a:pPr>
            <a:r>
              <a:rPr lang="zh-CN" altLang="en-US" sz="2400" dirty="0" smtClean="0"/>
              <a:t>轴向马赫数</a:t>
            </a:r>
            <a:r>
              <a:rPr lang="zh-CN" altLang="en-US" sz="2400" dirty="0"/>
              <a:t>增加，不稳定模态数量</a:t>
            </a:r>
            <a:r>
              <a:rPr lang="zh-CN" altLang="en-US" sz="2400" dirty="0" smtClean="0"/>
              <a:t>减小</a:t>
            </a:r>
            <a:endParaRPr lang="zh-CN" altLang="en-US" sz="2400" dirty="0"/>
          </a:p>
          <a:p>
            <a:pPr>
              <a:spcBef>
                <a:spcPts val="600"/>
              </a:spcBef>
            </a:pPr>
            <a:r>
              <a:rPr lang="zh-CN" altLang="en-US" sz="2400" dirty="0"/>
              <a:t>周向模态数</a:t>
            </a:r>
            <a:r>
              <a:rPr lang="en-US" altLang="zh-CN" sz="2400" dirty="0"/>
              <a:t>n</a:t>
            </a:r>
            <a:r>
              <a:rPr lang="zh-CN" altLang="en-US" sz="2400" dirty="0"/>
              <a:t>的增大，不稳定模态数量</a:t>
            </a:r>
            <a:r>
              <a:rPr lang="zh-CN" altLang="en-US" sz="2400" dirty="0" smtClean="0"/>
              <a:t>减小</a:t>
            </a:r>
            <a:endParaRPr lang="en-US" altLang="zh-CN" sz="2400" dirty="0" smtClean="0"/>
          </a:p>
          <a:p>
            <a:pPr>
              <a:spcBef>
                <a:spcPts val="600"/>
              </a:spcBef>
            </a:pPr>
            <a:r>
              <a:rPr lang="zh-CN" altLang="en-US" sz="2400" dirty="0"/>
              <a:t>熵参数</a:t>
            </a:r>
            <a:r>
              <a:rPr lang="en-US" altLang="zh-CN" sz="2400" dirty="0"/>
              <a:t>β</a:t>
            </a:r>
            <a:r>
              <a:rPr lang="zh-CN" altLang="en-US" sz="2400" dirty="0"/>
              <a:t>为负（熵有正梯度）时比均熵情况有更多不稳定</a:t>
            </a:r>
            <a:r>
              <a:rPr lang="zh-CN" altLang="en-US" sz="2400" dirty="0" smtClean="0"/>
              <a:t>模态</a:t>
            </a:r>
            <a:endParaRPr lang="en-US" altLang="zh-CN" sz="2400" dirty="0" smtClean="0"/>
          </a:p>
          <a:p>
            <a:pPr>
              <a:spcBef>
                <a:spcPts val="600"/>
              </a:spcBef>
            </a:pPr>
            <a:r>
              <a:rPr lang="zh-CN" altLang="en-US" sz="2400" dirty="0" smtClean="0"/>
              <a:t>在</a:t>
            </a:r>
            <a:r>
              <a:rPr lang="en-US" altLang="zh-CN" sz="2400" dirty="0"/>
              <a:t>β</a:t>
            </a:r>
            <a:r>
              <a:rPr lang="zh-CN" altLang="en-US" sz="2400" dirty="0"/>
              <a:t>减小的一定程度，例如</a:t>
            </a:r>
            <a:r>
              <a:rPr lang="en-US" altLang="zh-CN" sz="2400" dirty="0"/>
              <a:t>β=-4</a:t>
            </a:r>
            <a:r>
              <a:rPr lang="zh-CN" altLang="en-US" sz="2400" dirty="0" smtClean="0"/>
              <a:t>时，</a:t>
            </a:r>
            <a:r>
              <a:rPr lang="zh-CN" altLang="en-US" sz="2400" dirty="0"/>
              <a:t>除了在对流模态附近产生非稳定模态以外，在截止线附近也”脱落”出离散的模态</a:t>
            </a:r>
          </a:p>
          <a:p>
            <a:pPr marL="0" indent="0">
              <a:spcBef>
                <a:spcPts val="600"/>
              </a:spcBef>
              <a:buNone/>
            </a:pPr>
            <a:endParaRPr lang="en-US" altLang="zh-CN" sz="2400" dirty="0" smtClean="0"/>
          </a:p>
          <a:p>
            <a:pPr>
              <a:spcBef>
                <a:spcPts val="600"/>
              </a:spcBef>
            </a:pPr>
            <a:endParaRPr lang="en-US" altLang="zh-CN" sz="2400" dirty="0"/>
          </a:p>
          <a:p>
            <a:pPr>
              <a:spcBef>
                <a:spcPts val="600"/>
              </a:spcBef>
            </a:pPr>
            <a:endParaRPr lang="zh-CN" altLang="en-US" sz="2400" dirty="0"/>
          </a:p>
          <a:p>
            <a:pPr>
              <a:spcBef>
                <a:spcPts val="600"/>
              </a:spcBef>
            </a:pPr>
            <a:endParaRPr lang="en-US" altLang="zh-CN" sz="2400" dirty="0" smtClean="0"/>
          </a:p>
          <a:p>
            <a:pPr>
              <a:spcBef>
                <a:spcPts val="600"/>
              </a:spcBef>
            </a:pPr>
            <a:endParaRPr lang="en-US" altLang="zh-CN" sz="2400" dirty="0"/>
          </a:p>
        </p:txBody>
      </p:sp>
      <p:pic>
        <p:nvPicPr>
          <p:cNvPr id="10" name="图片 9"/>
          <p:cNvPicPr/>
          <p:nvPr/>
        </p:nvPicPr>
        <p:blipFill>
          <a:blip r:embed="rId5"/>
          <a:stretch>
            <a:fillRect/>
          </a:stretch>
        </p:blipFill>
        <p:spPr>
          <a:xfrm>
            <a:off x="-1" y="752083"/>
            <a:ext cx="3583433" cy="2477253"/>
          </a:xfrm>
          <a:prstGeom prst="rect">
            <a:avLst/>
          </a:prstGeom>
        </p:spPr>
      </p:pic>
      <p:pic>
        <p:nvPicPr>
          <p:cNvPr id="11" name="图片 10"/>
          <p:cNvPicPr/>
          <p:nvPr/>
        </p:nvPicPr>
        <p:blipFill>
          <a:blip r:embed="rId6"/>
          <a:stretch>
            <a:fillRect/>
          </a:stretch>
        </p:blipFill>
        <p:spPr>
          <a:xfrm>
            <a:off x="3669174" y="752719"/>
            <a:ext cx="3518703" cy="2476617"/>
          </a:xfrm>
          <a:prstGeom prst="rect">
            <a:avLst/>
          </a:prstGeom>
        </p:spPr>
      </p:pic>
      <p:pic>
        <p:nvPicPr>
          <p:cNvPr id="12" name="图片 11"/>
          <p:cNvPicPr/>
          <p:nvPr/>
        </p:nvPicPr>
        <p:blipFill>
          <a:blip r:embed="rId7"/>
          <a:stretch>
            <a:fillRect/>
          </a:stretch>
        </p:blipFill>
        <p:spPr>
          <a:xfrm>
            <a:off x="132302" y="3344868"/>
            <a:ext cx="3486055" cy="2349876"/>
          </a:xfrm>
          <a:prstGeom prst="rect">
            <a:avLst/>
          </a:prstGeom>
        </p:spPr>
      </p:pic>
      <p:pic>
        <p:nvPicPr>
          <p:cNvPr id="13" name="图片 12"/>
          <p:cNvPicPr/>
          <p:nvPr/>
        </p:nvPicPr>
        <p:blipFill>
          <a:blip r:embed="rId8"/>
          <a:stretch>
            <a:fillRect/>
          </a:stretch>
        </p:blipFill>
        <p:spPr>
          <a:xfrm>
            <a:off x="3669174" y="3344868"/>
            <a:ext cx="3518703" cy="2349876"/>
          </a:xfrm>
          <a:prstGeom prst="rect">
            <a:avLst/>
          </a:prstGeom>
        </p:spPr>
      </p:pic>
      <p:sp>
        <p:nvSpPr>
          <p:cNvPr id="14" name="矩形 13"/>
          <p:cNvSpPr/>
          <p:nvPr/>
        </p:nvSpPr>
        <p:spPr>
          <a:xfrm>
            <a:off x="1913463" y="5640999"/>
            <a:ext cx="4083169" cy="338554"/>
          </a:xfrm>
          <a:prstGeom prst="rect">
            <a:avLst/>
          </a:prstGeom>
        </p:spPr>
        <p:txBody>
          <a:bodyPr wrap="none">
            <a:spAutoFit/>
          </a:bodyPr>
          <a:lstStyle/>
          <a:p>
            <a:r>
              <a:rPr lang="zh-CN" altLang="zh-CN"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平均熵对不稳定模态的影响（β</a:t>
            </a:r>
            <a:r>
              <a:rPr lang="en-US" altLang="zh-CN"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=0,-2,-4</a:t>
            </a:r>
            <a:r>
              <a:rPr lang="zh-CN" altLang="zh-CN"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a:t>
            </a:r>
            <a:endParaRPr lang="zh-CN" altLang="en-US"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15" name="页脚占位符 4"/>
          <p:cNvSpPr>
            <a:spLocks noGrp="1"/>
          </p:cNvSpPr>
          <p:nvPr>
            <p:ph type="ftr" sz="quarter" idx="11"/>
          </p:nvPr>
        </p:nvSpPr>
        <p:spPr>
          <a:xfrm>
            <a:off x="630382" y="6020949"/>
            <a:ext cx="6747163" cy="459228"/>
          </a:xfrm>
        </p:spPr>
        <p:txBody>
          <a:bodyPr/>
          <a:lstStyle/>
          <a:p>
            <a:r>
              <a:rPr lang="zh-CN" altLang="en-US" dirty="0" smtClean="0"/>
              <a:t>旋流管道声模态与声类比（</a:t>
            </a:r>
            <a:r>
              <a:rPr lang="en-US" altLang="zh-CN" dirty="0" smtClean="0"/>
              <a:t>SJTU-SVN</a:t>
            </a:r>
            <a:r>
              <a:rPr lang="zh-CN" altLang="en-US" dirty="0" smtClean="0"/>
              <a:t>）</a:t>
            </a:r>
            <a:endParaRPr lang="zh-CN" altLang="en-US" dirty="0"/>
          </a:p>
        </p:txBody>
      </p:sp>
      <p:sp>
        <p:nvSpPr>
          <p:cNvPr id="16" name="日期占位符 3"/>
          <p:cNvSpPr>
            <a:spLocks noGrp="1"/>
          </p:cNvSpPr>
          <p:nvPr>
            <p:ph type="dt" sz="half" idx="2"/>
          </p:nvPr>
        </p:nvSpPr>
        <p:spPr>
          <a:xfrm>
            <a:off x="8693447" y="6193938"/>
            <a:ext cx="1015371" cy="221357"/>
          </a:xfrm>
        </p:spPr>
        <p:txBody>
          <a:bodyPr/>
          <a:lstStyle/>
          <a:p>
            <a:r>
              <a:rPr lang="en-US" altLang="zh-CN" dirty="0" smtClean="0"/>
              <a:t>2018-12-02</a:t>
            </a:r>
            <a:endParaRPr lang="zh-CN" altLang="en-US" dirty="0"/>
          </a:p>
        </p:txBody>
      </p:sp>
    </p:spTree>
    <p:extLst>
      <p:ext uri="{BB962C8B-B14F-4D97-AF65-F5344CB8AC3E}">
        <p14:creationId xmlns:p14="http://schemas.microsoft.com/office/powerpoint/2010/main" val="42334024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5.5 </a:t>
            </a:r>
            <a:r>
              <a:rPr lang="zh-CN" altLang="en-US" dirty="0" smtClean="0"/>
              <a:t>非</a:t>
            </a:r>
            <a:r>
              <a:rPr lang="zh-CN" altLang="en-US" dirty="0"/>
              <a:t>均熵无旋流软壁边界</a:t>
            </a:r>
          </a:p>
        </p:txBody>
      </p:sp>
      <p:sp>
        <p:nvSpPr>
          <p:cNvPr id="6" name="灯片编号占位符 5"/>
          <p:cNvSpPr>
            <a:spLocks noGrp="1"/>
          </p:cNvSpPr>
          <p:nvPr>
            <p:ph type="sldNum" sz="quarter" idx="12"/>
          </p:nvPr>
        </p:nvSpPr>
        <p:spPr/>
        <p:txBody>
          <a:bodyPr/>
          <a:lstStyle/>
          <a:p>
            <a:fld id="{DEA19E0E-33C5-407F-B9FB-31BDCF2C117F}" type="slidenum">
              <a:rPr lang="zh-CN" altLang="en-US" smtClean="0"/>
              <a:pPr/>
              <a:t>24</a:t>
            </a:fld>
            <a:endParaRPr lang="zh-CN" altLang="en-US" dirty="0"/>
          </a:p>
        </p:txBody>
      </p:sp>
      <p:pic>
        <p:nvPicPr>
          <p:cNvPr id="7" name="图片 6"/>
          <p:cNvPicPr/>
          <p:nvPr/>
        </p:nvPicPr>
        <p:blipFill rotWithShape="1">
          <a:blip r:embed="rId3">
            <a:extLst>
              <a:ext uri="{28A0092B-C50C-407E-A947-70E740481C1C}">
                <a14:useLocalDpi xmlns:a14="http://schemas.microsoft.com/office/drawing/2010/main" val="0"/>
              </a:ext>
            </a:extLst>
          </a:blip>
          <a:srcRect l="2788" t="6854" r="11024"/>
          <a:stretch/>
        </p:blipFill>
        <p:spPr bwMode="auto">
          <a:xfrm>
            <a:off x="57872" y="828353"/>
            <a:ext cx="5127585" cy="4877965"/>
          </a:xfrm>
          <a:prstGeom prst="rect">
            <a:avLst/>
          </a:prstGeom>
          <a:ln>
            <a:noFill/>
          </a:ln>
          <a:extLst>
            <a:ext uri="{53640926-AAD7-44D8-BBD7-CCE9431645EC}">
              <a14:shadowObscured xmlns:a14="http://schemas.microsoft.com/office/drawing/2010/main"/>
            </a:ext>
          </a:extLst>
        </p:spPr>
      </p:pic>
      <p:sp>
        <p:nvSpPr>
          <p:cNvPr id="8" name="矩形 7"/>
          <p:cNvSpPr/>
          <p:nvPr/>
        </p:nvSpPr>
        <p:spPr>
          <a:xfrm>
            <a:off x="165829" y="5619947"/>
            <a:ext cx="5759450" cy="338554"/>
          </a:xfrm>
          <a:prstGeom prst="rect">
            <a:avLst/>
          </a:prstGeom>
        </p:spPr>
        <p:txBody>
          <a:bodyPr>
            <a:spAutoFit/>
          </a:bodyPr>
          <a:lstStyle/>
          <a:p>
            <a:r>
              <a:rPr lang="zh-CN" altLang="zh-CN"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非均熵情况对比</a:t>
            </a:r>
            <a:r>
              <a:rPr lang="en-US" altLang="zh-CN"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a:t>
            </a:r>
            <a:r>
              <a:rPr lang="zh-CN" altLang="zh-CN"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参数：</a:t>
            </a:r>
            <a:r>
              <a:rPr lang="en-US" altLang="zh-CN"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h=0.6,w=25,n=15,Ux=0.5</a:t>
            </a:r>
            <a:r>
              <a:rPr lang="zh-CN" altLang="zh-CN"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，软壁面</a:t>
            </a:r>
            <a:endParaRPr lang="zh-CN" altLang="en-US"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9" name="图片 8"/>
          <p:cNvPicPr/>
          <p:nvPr/>
        </p:nvPicPr>
        <p:blipFill rotWithShape="1">
          <a:blip r:embed="rId4">
            <a:extLst>
              <a:ext uri="{28A0092B-C50C-407E-A947-70E740481C1C}">
                <a14:useLocalDpi xmlns:a14="http://schemas.microsoft.com/office/drawing/2010/main" val="0"/>
              </a:ext>
            </a:extLst>
          </a:blip>
          <a:srcRect l="4669" r="8116"/>
          <a:stretch/>
        </p:blipFill>
        <p:spPr bwMode="auto">
          <a:xfrm>
            <a:off x="5393804" y="838065"/>
            <a:ext cx="5972535" cy="2790612"/>
          </a:xfrm>
          <a:prstGeom prst="rect">
            <a:avLst/>
          </a:prstGeom>
          <a:ln>
            <a:noFill/>
          </a:ln>
          <a:extLst>
            <a:ext uri="{53640926-AAD7-44D8-BBD7-CCE9431645EC}">
              <a14:shadowObscured xmlns:a14="http://schemas.microsoft.com/office/drawing/2010/main"/>
            </a:ext>
          </a:extLst>
        </p:spPr>
      </p:pic>
      <p:sp>
        <p:nvSpPr>
          <p:cNvPr id="10" name="矩形 9"/>
          <p:cNvSpPr/>
          <p:nvPr/>
        </p:nvSpPr>
        <p:spPr>
          <a:xfrm>
            <a:off x="6194085" y="3628677"/>
            <a:ext cx="5759450" cy="338554"/>
          </a:xfrm>
          <a:prstGeom prst="rect">
            <a:avLst/>
          </a:prstGeom>
        </p:spPr>
        <p:txBody>
          <a:bodyPr>
            <a:spAutoFit/>
          </a:bodyPr>
          <a:lstStyle/>
          <a:p>
            <a:r>
              <a:rPr lang="zh-CN" altLang="en-US"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非均熵“</a:t>
            </a:r>
            <a:r>
              <a:rPr lang="en-US" altLang="zh-CN"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surface-</a:t>
            </a:r>
            <a:r>
              <a:rPr lang="en-US" altLang="zh-CN" sz="1600" kern="100" dirty="0" err="1">
                <a:solidFill>
                  <a:schemeClr val="tx2"/>
                </a:solidFill>
                <a:latin typeface="黑体" panose="02010609060101010101" pitchFamily="49" charset="-122"/>
                <a:ea typeface="黑体" panose="02010609060101010101" pitchFamily="49" charset="-122"/>
                <a:cs typeface="Times New Roman" panose="02020603050405020304" pitchFamily="18" charset="0"/>
              </a:rPr>
              <a:t>entropy”mode</a:t>
            </a:r>
            <a:r>
              <a:rPr lang="en-US" altLang="zh-CN"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 vs</a:t>
            </a:r>
            <a:r>
              <a:rPr lang="zh-CN" altLang="en-US" sz="1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声模态特征函数</a:t>
            </a:r>
          </a:p>
        </p:txBody>
      </p:sp>
      <p:sp>
        <p:nvSpPr>
          <p:cNvPr id="11" name="内容占位符 2"/>
          <p:cNvSpPr txBox="1">
            <a:spLocks/>
          </p:cNvSpPr>
          <p:nvPr/>
        </p:nvSpPr>
        <p:spPr>
          <a:xfrm>
            <a:off x="5891514" y="4109013"/>
            <a:ext cx="5474825" cy="1680212"/>
          </a:xfrm>
          <a:prstGeom prst="rect">
            <a:avLst/>
          </a:prstGeom>
          <a:ln>
            <a:solidFill>
              <a:schemeClr val="tx1"/>
            </a:solidFill>
          </a:ln>
        </p:spPr>
        <p:txBody>
          <a:bodyPr vert="horz" lIns="90000" tIns="0" rIns="91440" bIns="0" rtlCol="0">
            <a:normAutofit lnSpcReduction="10000"/>
          </a:bodyPr>
          <a:lstStyle>
            <a:lvl1pPr marL="228587" indent="-228587" algn="l" defTabSz="914347" rtl="0" eaLnBrk="1" fontAlgn="ctr" latinLnBrk="0" hangingPunct="1">
              <a:lnSpc>
                <a:spcPct val="100000"/>
              </a:lnSpc>
              <a:spcBef>
                <a:spcPts val="300"/>
              </a:spcBef>
              <a:spcAft>
                <a:spcPts val="0"/>
              </a:spcAft>
              <a:buSzPct val="90000"/>
              <a:buFontTx/>
              <a:buBlip>
                <a:blip r:embed="rId5"/>
              </a:buBlip>
              <a:defRPr lang="zh-CN" altLang="en-US" sz="2800" b="0" kern="1200" baseline="0" dirty="0" smtClean="0">
                <a:solidFill>
                  <a:srgbClr val="002060"/>
                </a:solidFill>
                <a:latin typeface="Arial" panose="020B0604020202020204" pitchFamily="34" charset="0"/>
                <a:ea typeface="黑体" panose="02010609060101010101" pitchFamily="49" charset="-122"/>
                <a:cs typeface="Arial" panose="020B0604020202020204" pitchFamily="34" charset="0"/>
              </a:defRPr>
            </a:lvl1pPr>
            <a:lvl2pPr marL="361950" indent="-184150" algn="l" defTabSz="914347" rtl="0" eaLnBrk="1" latinLnBrk="0" hangingPunct="1">
              <a:lnSpc>
                <a:spcPct val="100000"/>
              </a:lnSpc>
              <a:spcBef>
                <a:spcPts val="300"/>
              </a:spcBef>
              <a:spcAft>
                <a:spcPts val="0"/>
              </a:spcAft>
              <a:buSzPct val="120000"/>
              <a:buFontTx/>
              <a:buBlip>
                <a:blip r:embed="rId6"/>
              </a:buBlip>
              <a:defRPr sz="2400" b="0" kern="1200" baseline="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defRPr>
            </a:lvl2pPr>
            <a:lvl3pPr marL="450850" indent="-184150" algn="l" defTabSz="914347" rtl="0" eaLnBrk="1" latinLnBrk="0" hangingPunct="1">
              <a:lnSpc>
                <a:spcPct val="100000"/>
              </a:lnSpc>
              <a:spcBef>
                <a:spcPts val="300"/>
              </a:spcBef>
              <a:spcAft>
                <a:spcPts val="0"/>
              </a:spcAft>
              <a:buClr>
                <a:schemeClr val="tx1"/>
              </a:buClr>
              <a:buSzPct val="90000"/>
              <a:buFont typeface="Wingdings" panose="05000000000000000000" pitchFamily="2" charset="2"/>
              <a:buChar char="]"/>
              <a:defRPr sz="1800" b="0" kern="1200" baseline="0">
                <a:solidFill>
                  <a:schemeClr val="accent4">
                    <a:lumMod val="50000"/>
                  </a:schemeClr>
                </a:solidFill>
                <a:latin typeface="Arial" panose="020B0604020202020204" pitchFamily="34" charset="0"/>
                <a:ea typeface="微软雅黑" panose="020B0503020204020204" pitchFamily="34" charset="-122"/>
                <a:cs typeface="Arial" panose="020B0604020202020204" pitchFamily="34" charset="0"/>
              </a:defRPr>
            </a:lvl3pPr>
            <a:lvl4pPr marL="1600105"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4pPr>
            <a:lvl5pPr marL="2057278"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5pPr>
            <a:lvl6pPr marL="2514451"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79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69"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spcBef>
                <a:spcPts val="600"/>
              </a:spcBef>
            </a:pPr>
            <a:r>
              <a:rPr lang="zh-CN" altLang="en-US" sz="2400" dirty="0"/>
              <a:t>管道边界敷设声衬情况下，当熵值减小的一定程度（如</a:t>
            </a:r>
            <a:r>
              <a:rPr lang="en-US" altLang="zh-CN" sz="2400" dirty="0"/>
              <a:t>β=-1&amp;-1.5</a:t>
            </a:r>
            <a:r>
              <a:rPr lang="zh-CN" altLang="en-US" sz="2400" dirty="0"/>
              <a:t>），可以发现在上下游均会出现区别于声学和对流模态的不稳定</a:t>
            </a:r>
            <a:r>
              <a:rPr lang="zh-CN" altLang="en-US" sz="2400" dirty="0" smtClean="0"/>
              <a:t>模态</a:t>
            </a:r>
            <a:r>
              <a:rPr lang="zh-CN" altLang="zh-CN" sz="2200" dirty="0" smtClean="0"/>
              <a:t>（剑桥</a:t>
            </a:r>
            <a:r>
              <a:rPr lang="en-US" altLang="zh-CN" sz="2200" dirty="0" smtClean="0"/>
              <a:t>Mathews</a:t>
            </a:r>
            <a:r>
              <a:rPr lang="zh-CN" altLang="en-US" sz="2200" dirty="0" smtClean="0"/>
              <a:t>称其为</a:t>
            </a:r>
            <a:r>
              <a:rPr lang="en-US" altLang="zh-CN" sz="2200" dirty="0" smtClean="0"/>
              <a:t>surface-entropy</a:t>
            </a:r>
            <a:r>
              <a:rPr lang="zh-CN" altLang="zh-CN" sz="2200" dirty="0"/>
              <a:t>”模态</a:t>
            </a:r>
            <a:r>
              <a:rPr lang="zh-CN" altLang="en-US" sz="2200" dirty="0" smtClean="0"/>
              <a:t>）</a:t>
            </a:r>
            <a:endParaRPr lang="en-US" altLang="zh-CN" sz="2200" dirty="0" smtClean="0"/>
          </a:p>
          <a:p>
            <a:pPr marL="0" indent="0">
              <a:spcBef>
                <a:spcPts val="600"/>
              </a:spcBef>
              <a:buNone/>
            </a:pPr>
            <a:endParaRPr lang="en-US" altLang="zh-CN" sz="2400" dirty="0" smtClean="0"/>
          </a:p>
          <a:p>
            <a:pPr>
              <a:spcBef>
                <a:spcPts val="600"/>
              </a:spcBef>
            </a:pPr>
            <a:endParaRPr lang="en-US" altLang="zh-CN" sz="2400" dirty="0"/>
          </a:p>
          <a:p>
            <a:pPr>
              <a:spcBef>
                <a:spcPts val="600"/>
              </a:spcBef>
            </a:pPr>
            <a:endParaRPr lang="zh-CN" altLang="en-US" sz="2400" dirty="0"/>
          </a:p>
          <a:p>
            <a:pPr>
              <a:spcBef>
                <a:spcPts val="600"/>
              </a:spcBef>
            </a:pPr>
            <a:endParaRPr lang="en-US" altLang="zh-CN" sz="2400" dirty="0" smtClean="0"/>
          </a:p>
          <a:p>
            <a:pPr>
              <a:spcBef>
                <a:spcPts val="600"/>
              </a:spcBef>
            </a:pPr>
            <a:endParaRPr lang="en-US" altLang="zh-CN" sz="2400" dirty="0"/>
          </a:p>
        </p:txBody>
      </p:sp>
      <p:sp>
        <p:nvSpPr>
          <p:cNvPr id="12" name="页脚占位符 4"/>
          <p:cNvSpPr>
            <a:spLocks noGrp="1"/>
          </p:cNvSpPr>
          <p:nvPr>
            <p:ph type="ftr" sz="quarter" idx="11"/>
          </p:nvPr>
        </p:nvSpPr>
        <p:spPr>
          <a:xfrm>
            <a:off x="630382" y="6020949"/>
            <a:ext cx="6747163" cy="459228"/>
          </a:xfrm>
        </p:spPr>
        <p:txBody>
          <a:bodyPr/>
          <a:lstStyle/>
          <a:p>
            <a:r>
              <a:rPr lang="zh-CN" altLang="en-US" dirty="0" smtClean="0"/>
              <a:t>旋流管道声模态与声类比（</a:t>
            </a:r>
            <a:r>
              <a:rPr lang="en-US" altLang="zh-CN" dirty="0" smtClean="0"/>
              <a:t>SJTU-SVN</a:t>
            </a:r>
            <a:r>
              <a:rPr lang="zh-CN" altLang="en-US" dirty="0" smtClean="0"/>
              <a:t>）</a:t>
            </a:r>
            <a:endParaRPr lang="zh-CN" altLang="en-US" dirty="0"/>
          </a:p>
        </p:txBody>
      </p:sp>
      <p:sp>
        <p:nvSpPr>
          <p:cNvPr id="13" name="日期占位符 3"/>
          <p:cNvSpPr>
            <a:spLocks noGrp="1"/>
          </p:cNvSpPr>
          <p:nvPr>
            <p:ph type="dt" sz="half" idx="2"/>
          </p:nvPr>
        </p:nvSpPr>
        <p:spPr>
          <a:xfrm>
            <a:off x="8693447" y="6193938"/>
            <a:ext cx="1015371" cy="221357"/>
          </a:xfrm>
        </p:spPr>
        <p:txBody>
          <a:bodyPr/>
          <a:lstStyle/>
          <a:p>
            <a:r>
              <a:rPr lang="en-US" altLang="zh-CN" dirty="0" smtClean="0"/>
              <a:t>2018-12-02</a:t>
            </a:r>
            <a:endParaRPr lang="zh-CN" altLang="en-US" dirty="0"/>
          </a:p>
        </p:txBody>
      </p:sp>
    </p:spTree>
    <p:extLst>
      <p:ext uri="{BB962C8B-B14F-4D97-AF65-F5344CB8AC3E}">
        <p14:creationId xmlns:p14="http://schemas.microsoft.com/office/powerpoint/2010/main" val="882792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旋流管道格林公式 </a:t>
            </a:r>
            <a:endParaRPr lang="zh-CN" altLang="en-US" dirty="0"/>
          </a:p>
        </p:txBody>
      </p:sp>
    </p:spTree>
    <p:extLst>
      <p:ext uri="{BB962C8B-B14F-4D97-AF65-F5344CB8AC3E}">
        <p14:creationId xmlns:p14="http://schemas.microsoft.com/office/powerpoint/2010/main" val="1749169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DEA19E0E-33C5-407F-B9FB-31BDCF2C117F}" type="slidenum">
              <a:rPr lang="zh-CN" altLang="en-US" smtClean="0"/>
              <a:pPr/>
              <a:t>26</a:t>
            </a:fld>
            <a:endParaRPr lang="zh-CN" altLang="en-US" dirty="0"/>
          </a:p>
        </p:txBody>
      </p:sp>
      <p:sp>
        <p:nvSpPr>
          <p:cNvPr id="7" name="页脚占位符 4"/>
          <p:cNvSpPr>
            <a:spLocks noGrp="1"/>
          </p:cNvSpPr>
          <p:nvPr>
            <p:ph type="ftr" sz="quarter" idx="11"/>
          </p:nvPr>
        </p:nvSpPr>
        <p:spPr>
          <a:xfrm>
            <a:off x="630382" y="6020949"/>
            <a:ext cx="6747163" cy="459228"/>
          </a:xfrm>
        </p:spPr>
        <p:txBody>
          <a:bodyPr/>
          <a:lstStyle/>
          <a:p>
            <a:r>
              <a:rPr lang="zh-CN" altLang="en-US" dirty="0" smtClean="0"/>
              <a:t>旋流管道声模态与声类比（</a:t>
            </a:r>
            <a:r>
              <a:rPr lang="en-US" altLang="zh-CN" dirty="0" smtClean="0"/>
              <a:t>SJTU-SVN</a:t>
            </a:r>
            <a:r>
              <a:rPr lang="zh-CN" altLang="en-US" dirty="0" smtClean="0"/>
              <a:t>）</a:t>
            </a:r>
            <a:endParaRPr lang="zh-CN" altLang="en-US" dirty="0"/>
          </a:p>
        </p:txBody>
      </p:sp>
      <p:sp>
        <p:nvSpPr>
          <p:cNvPr id="8" name="标题 1"/>
          <p:cNvSpPr>
            <a:spLocks noGrp="1"/>
          </p:cNvSpPr>
          <p:nvPr>
            <p:ph type="title"/>
          </p:nvPr>
        </p:nvSpPr>
        <p:spPr>
          <a:xfrm>
            <a:off x="324318" y="87549"/>
            <a:ext cx="10885500" cy="581239"/>
          </a:xfrm>
        </p:spPr>
        <p:txBody>
          <a:bodyPr/>
          <a:lstStyle/>
          <a:p>
            <a:r>
              <a:rPr lang="en-US" altLang="zh-CN" dirty="0" smtClean="0"/>
              <a:t>1 </a:t>
            </a:r>
            <a:r>
              <a:rPr lang="zh-CN" altLang="en-US" dirty="0" smtClean="0"/>
              <a:t>声</a:t>
            </a:r>
            <a:r>
              <a:rPr lang="zh-CN" altLang="en-US" dirty="0"/>
              <a:t>类比方程</a:t>
            </a:r>
          </a:p>
        </p:txBody>
      </p:sp>
      <p:sp>
        <p:nvSpPr>
          <p:cNvPr id="9" name="内容占位符 2"/>
          <p:cNvSpPr>
            <a:spLocks noGrp="1"/>
          </p:cNvSpPr>
          <p:nvPr>
            <p:ph idx="1"/>
          </p:nvPr>
        </p:nvSpPr>
        <p:spPr>
          <a:xfrm>
            <a:off x="-36" y="781293"/>
            <a:ext cx="8195527" cy="422474"/>
          </a:xfrm>
        </p:spPr>
        <p:txBody>
          <a:bodyPr/>
          <a:lstStyle/>
          <a:p>
            <a:pPr lvl="1"/>
            <a:r>
              <a:rPr lang="en-US" altLang="zh-CN" sz="2000" dirty="0" err="1" smtClean="0"/>
              <a:t>Lighthill</a:t>
            </a:r>
            <a:r>
              <a:rPr lang="zh-CN" altLang="en-US" sz="2000" dirty="0" smtClean="0"/>
              <a:t>方程：</a:t>
            </a:r>
            <a:endParaRPr lang="en-US" altLang="zh-CN" sz="2000" dirty="0" smtClean="0"/>
          </a:p>
          <a:p>
            <a:pPr lvl="1"/>
            <a:endParaRPr lang="en-US" altLang="zh-CN" sz="2000" dirty="0" smtClean="0"/>
          </a:p>
          <a:p>
            <a:pPr lvl="1"/>
            <a:endParaRPr lang="en-US" altLang="zh-CN" sz="2000" dirty="0" smtClean="0"/>
          </a:p>
          <a:p>
            <a:pPr lvl="1"/>
            <a:endParaRPr lang="en-US" altLang="zh-CN" sz="2000" dirty="0"/>
          </a:p>
          <a:p>
            <a:pPr marL="344487" lvl="1" indent="0">
              <a:buNone/>
            </a:pPr>
            <a:endParaRPr lang="en-US" altLang="zh-CN" sz="2000" dirty="0" smtClean="0"/>
          </a:p>
        </p:txBody>
      </p:sp>
      <p:sp>
        <p:nvSpPr>
          <p:cNvPr id="11" name="内容占位符 2"/>
          <p:cNvSpPr txBox="1">
            <a:spLocks/>
          </p:cNvSpPr>
          <p:nvPr/>
        </p:nvSpPr>
        <p:spPr bwMode="auto">
          <a:xfrm>
            <a:off x="7970317" y="873024"/>
            <a:ext cx="3220846"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lnSpc>
                <a:spcPct val="125000"/>
              </a:lnSpc>
              <a:spcBef>
                <a:spcPct val="10000"/>
              </a:spcBef>
              <a:spcAft>
                <a:spcPct val="0"/>
              </a:spcAft>
              <a:buSzPct val="120000"/>
              <a:buBlip>
                <a:blip r:embed="rId3"/>
              </a:buBlip>
              <a:defRPr sz="2800">
                <a:solidFill>
                  <a:schemeClr val="accent2"/>
                </a:solidFill>
                <a:latin typeface="+mn-lt"/>
                <a:ea typeface="+mn-ea"/>
                <a:cs typeface="+mn-cs"/>
              </a:defRPr>
            </a:lvl1pPr>
            <a:lvl2pPr marL="647700" indent="-303213" algn="l" rtl="0" fontAlgn="base">
              <a:lnSpc>
                <a:spcPct val="125000"/>
              </a:lnSpc>
              <a:spcBef>
                <a:spcPct val="10000"/>
              </a:spcBef>
              <a:spcAft>
                <a:spcPct val="0"/>
              </a:spcAft>
              <a:buClr>
                <a:srgbClr val="CC3300"/>
              </a:buClr>
              <a:buFont typeface="Wingdings" pitchFamily="2" charset="2"/>
              <a:buChar char="n"/>
              <a:defRPr sz="2400" b="0">
                <a:solidFill>
                  <a:schemeClr val="tx1"/>
                </a:solidFill>
                <a:latin typeface="+mn-lt"/>
                <a:ea typeface="微软雅黑" panose="020B0503020204020204" pitchFamily="34" charset="-122"/>
              </a:defRPr>
            </a:lvl2pPr>
            <a:lvl3pPr marL="965200" indent="-315913" algn="l" rtl="0" fontAlgn="base">
              <a:lnSpc>
                <a:spcPct val="125000"/>
              </a:lnSpc>
              <a:spcBef>
                <a:spcPct val="10000"/>
              </a:spcBef>
              <a:spcAft>
                <a:spcPct val="0"/>
              </a:spcAft>
              <a:buSzPct val="110000"/>
              <a:buBlip>
                <a:blip r:embed="rId4"/>
              </a:buBlip>
              <a:defRPr sz="2000">
                <a:solidFill>
                  <a:srgbClr val="FF0000"/>
                </a:solidFill>
                <a:latin typeface="微软雅黑" panose="020B0503020204020204" pitchFamily="34" charset="-122"/>
                <a:ea typeface="微软雅黑" panose="020B0503020204020204" pitchFamily="34" charset="-122"/>
              </a:defRPr>
            </a:lvl3pPr>
            <a:lvl4pPr marL="1730375" indent="-228600" algn="l" rtl="0" fontAlgn="base">
              <a:spcBef>
                <a:spcPct val="20000"/>
              </a:spcBef>
              <a:spcAft>
                <a:spcPct val="0"/>
              </a:spcAft>
              <a:buChar char="–"/>
              <a:defRPr sz="2000">
                <a:solidFill>
                  <a:schemeClr val="tx1"/>
                </a:solidFill>
                <a:latin typeface="+mn-lt"/>
                <a:ea typeface="宋体" pitchFamily="2" charset="-122"/>
              </a:defRPr>
            </a:lvl4pPr>
            <a:lvl5pPr marL="2138363" indent="-228600" algn="l" rtl="0" fontAlgn="base">
              <a:spcBef>
                <a:spcPct val="20000"/>
              </a:spcBef>
              <a:spcAft>
                <a:spcPct val="0"/>
              </a:spcAft>
              <a:buChar char="»"/>
              <a:defRPr sz="2000">
                <a:solidFill>
                  <a:schemeClr val="tx1"/>
                </a:solidFill>
                <a:latin typeface="+mn-lt"/>
                <a:ea typeface="宋体" pitchFamily="2" charset="-122"/>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a:lstStyle>
          <a:p>
            <a:pPr lvl="1"/>
            <a:r>
              <a:rPr lang="zh-CN" altLang="en-US" sz="2000" kern="0" dirty="0" smtClean="0"/>
              <a:t>适用条件：</a:t>
            </a:r>
            <a:endParaRPr lang="en-US" altLang="zh-CN" sz="2000" kern="0" dirty="0" smtClean="0"/>
          </a:p>
          <a:p>
            <a:pPr lvl="1">
              <a:buFont typeface="Arial" panose="020B0604020202020204" pitchFamily="34" charset="0"/>
              <a:buChar char="•"/>
            </a:pPr>
            <a:r>
              <a:rPr lang="zh-CN" altLang="en-US" sz="1600" kern="0" dirty="0" smtClean="0"/>
              <a:t>观测点必须位于理想的声传介质（静止、均匀）；</a:t>
            </a:r>
            <a:endParaRPr lang="en-US" altLang="zh-CN" sz="1600" kern="0" dirty="0" smtClean="0"/>
          </a:p>
          <a:p>
            <a:pPr lvl="1">
              <a:buFont typeface="Arial" panose="020B0604020202020204" pitchFamily="34" charset="0"/>
              <a:buChar char="•"/>
            </a:pPr>
            <a:r>
              <a:rPr lang="zh-CN" altLang="en-US" sz="1600" kern="0" dirty="0" smtClean="0"/>
              <a:t>不适用于观测点位于势流场中；</a:t>
            </a:r>
            <a:endParaRPr lang="en-US" altLang="zh-CN" sz="1600" kern="0" dirty="0" smtClean="0"/>
          </a:p>
          <a:p>
            <a:pPr lvl="1">
              <a:buFont typeface="Arial" panose="020B0604020202020204" pitchFamily="34" charset="0"/>
              <a:buChar char="•"/>
            </a:pPr>
            <a:r>
              <a:rPr lang="en-US" altLang="zh-CN" sz="1600" kern="0" dirty="0" smtClean="0"/>
              <a:t> M</a:t>
            </a:r>
            <a:r>
              <a:rPr lang="zh-CN" altLang="en-US" sz="1600" kern="0" dirty="0" smtClean="0"/>
              <a:t>＜</a:t>
            </a:r>
            <a:r>
              <a:rPr lang="en-US" altLang="zh-CN" sz="1600" kern="0" dirty="0" smtClean="0"/>
              <a:t>0.3</a:t>
            </a:r>
            <a:r>
              <a:rPr lang="zh-CN" altLang="en-US" sz="1600" kern="0" dirty="0" smtClean="0"/>
              <a:t>认为流场对流效应有限，可适用。</a:t>
            </a:r>
            <a:endParaRPr lang="en-US" altLang="zh-CN" sz="1600" kern="0" dirty="0" smtClean="0"/>
          </a:p>
          <a:p>
            <a:pPr lvl="1"/>
            <a:endParaRPr lang="en-US" altLang="zh-CN" sz="2000" kern="0" dirty="0" smtClean="0"/>
          </a:p>
          <a:p>
            <a:pPr marL="344487" lvl="1" indent="0">
              <a:buFont typeface="Wingdings" pitchFamily="2" charset="2"/>
              <a:buNone/>
            </a:pPr>
            <a:r>
              <a:rPr lang="en-US" altLang="zh-CN" sz="2000" kern="0" dirty="0" smtClean="0"/>
              <a:t>     </a:t>
            </a:r>
            <a:br>
              <a:rPr lang="en-US" altLang="zh-CN" sz="2000" kern="0" dirty="0" smtClean="0"/>
            </a:br>
            <a:endParaRPr lang="en-US" altLang="zh-CN" sz="2000" kern="0" dirty="0"/>
          </a:p>
        </p:txBody>
      </p:sp>
      <p:sp>
        <p:nvSpPr>
          <p:cNvPr id="12" name="内容占位符 2"/>
          <p:cNvSpPr txBox="1">
            <a:spLocks/>
          </p:cNvSpPr>
          <p:nvPr/>
        </p:nvSpPr>
        <p:spPr bwMode="auto">
          <a:xfrm>
            <a:off x="7985786" y="3634463"/>
            <a:ext cx="3205377"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lnSpc>
                <a:spcPct val="125000"/>
              </a:lnSpc>
              <a:spcBef>
                <a:spcPct val="10000"/>
              </a:spcBef>
              <a:spcAft>
                <a:spcPct val="0"/>
              </a:spcAft>
              <a:buSzPct val="120000"/>
              <a:buBlip>
                <a:blip r:embed="rId3"/>
              </a:buBlip>
              <a:defRPr sz="2800">
                <a:solidFill>
                  <a:schemeClr val="accent2"/>
                </a:solidFill>
                <a:latin typeface="+mn-lt"/>
                <a:ea typeface="+mn-ea"/>
                <a:cs typeface="+mn-cs"/>
              </a:defRPr>
            </a:lvl1pPr>
            <a:lvl2pPr marL="647700" indent="-303213" algn="l" rtl="0" fontAlgn="base">
              <a:lnSpc>
                <a:spcPct val="125000"/>
              </a:lnSpc>
              <a:spcBef>
                <a:spcPct val="10000"/>
              </a:spcBef>
              <a:spcAft>
                <a:spcPct val="0"/>
              </a:spcAft>
              <a:buClr>
                <a:srgbClr val="CC3300"/>
              </a:buClr>
              <a:buFont typeface="Wingdings" pitchFamily="2" charset="2"/>
              <a:buChar char="n"/>
              <a:defRPr sz="2400" b="0">
                <a:solidFill>
                  <a:schemeClr val="tx1"/>
                </a:solidFill>
                <a:latin typeface="+mn-lt"/>
                <a:ea typeface="微软雅黑" panose="020B0503020204020204" pitchFamily="34" charset="-122"/>
              </a:defRPr>
            </a:lvl2pPr>
            <a:lvl3pPr marL="965200" indent="-315913" algn="l" rtl="0" fontAlgn="base">
              <a:lnSpc>
                <a:spcPct val="125000"/>
              </a:lnSpc>
              <a:spcBef>
                <a:spcPct val="10000"/>
              </a:spcBef>
              <a:spcAft>
                <a:spcPct val="0"/>
              </a:spcAft>
              <a:buSzPct val="110000"/>
              <a:buBlip>
                <a:blip r:embed="rId4"/>
              </a:buBlip>
              <a:defRPr sz="2000">
                <a:solidFill>
                  <a:srgbClr val="FF0000"/>
                </a:solidFill>
                <a:latin typeface="微软雅黑" panose="020B0503020204020204" pitchFamily="34" charset="-122"/>
                <a:ea typeface="微软雅黑" panose="020B0503020204020204" pitchFamily="34" charset="-122"/>
              </a:defRPr>
            </a:lvl3pPr>
            <a:lvl4pPr marL="1730375" indent="-228600" algn="l" rtl="0" fontAlgn="base">
              <a:spcBef>
                <a:spcPct val="20000"/>
              </a:spcBef>
              <a:spcAft>
                <a:spcPct val="0"/>
              </a:spcAft>
              <a:buChar char="–"/>
              <a:defRPr sz="2000">
                <a:solidFill>
                  <a:schemeClr val="tx1"/>
                </a:solidFill>
                <a:latin typeface="+mn-lt"/>
                <a:ea typeface="宋体" pitchFamily="2" charset="-122"/>
              </a:defRPr>
            </a:lvl4pPr>
            <a:lvl5pPr marL="2138363" indent="-228600" algn="l" rtl="0" fontAlgn="base">
              <a:spcBef>
                <a:spcPct val="20000"/>
              </a:spcBef>
              <a:spcAft>
                <a:spcPct val="0"/>
              </a:spcAft>
              <a:buChar char="»"/>
              <a:defRPr sz="2000">
                <a:solidFill>
                  <a:schemeClr val="tx1"/>
                </a:solidFill>
                <a:latin typeface="+mn-lt"/>
                <a:ea typeface="宋体" pitchFamily="2" charset="-122"/>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a:lstStyle>
          <a:p>
            <a:pPr lvl="1"/>
            <a:r>
              <a:rPr lang="zh-CN" altLang="en-US" sz="2800" kern="0" dirty="0" smtClean="0"/>
              <a:t>适用条件：</a:t>
            </a:r>
            <a:endParaRPr lang="en-US" altLang="zh-CN" sz="2800" kern="0" dirty="0" smtClean="0"/>
          </a:p>
          <a:p>
            <a:pPr lvl="1">
              <a:buFont typeface="Arial" panose="020B0604020202020204" pitchFamily="34" charset="0"/>
              <a:buChar char="•"/>
            </a:pPr>
            <a:r>
              <a:rPr lang="zh-CN" altLang="en-US" sz="2000" kern="0" dirty="0" smtClean="0"/>
              <a:t>适用于观测点位于势流场</a:t>
            </a:r>
            <a:r>
              <a:rPr lang="zh-CN" altLang="en-US" sz="2000" kern="0" dirty="0" smtClean="0"/>
              <a:t>中</a:t>
            </a:r>
            <a:r>
              <a:rPr lang="en-US" altLang="zh-CN" sz="2000" kern="0" dirty="0" smtClean="0"/>
              <a:t>(</a:t>
            </a:r>
            <a:r>
              <a:rPr lang="zh-CN" altLang="en-US" sz="2000" kern="0" dirty="0" smtClean="0"/>
              <a:t>考虑有旋流、非均熵、剪切流、软壁边界条件等影响</a:t>
            </a:r>
            <a:r>
              <a:rPr lang="en-US" altLang="zh-CN" sz="2000" kern="0" dirty="0" smtClean="0"/>
              <a:t>)</a:t>
            </a:r>
            <a:r>
              <a:rPr lang="zh-CN" altLang="en-US" sz="2000" kern="0" dirty="0" smtClean="0"/>
              <a:t>；</a:t>
            </a:r>
            <a:endParaRPr lang="en-US" altLang="zh-CN" sz="2000" kern="0" dirty="0" smtClean="0"/>
          </a:p>
          <a:p>
            <a:pPr marL="344487" lvl="1" indent="0">
              <a:buNone/>
            </a:pPr>
            <a:endParaRPr lang="en-US" altLang="zh-CN" sz="2000" kern="0" dirty="0" smtClean="0"/>
          </a:p>
          <a:p>
            <a:pPr marL="344487" lvl="1" indent="0">
              <a:buFont typeface="Wingdings" pitchFamily="2" charset="2"/>
              <a:buNone/>
            </a:pPr>
            <a:r>
              <a:rPr lang="en-US" altLang="zh-CN" sz="2000" kern="0" dirty="0" smtClean="0"/>
              <a:t>     </a:t>
            </a:r>
            <a:br>
              <a:rPr lang="en-US" altLang="zh-CN" sz="2000" kern="0" dirty="0" smtClean="0"/>
            </a:br>
            <a:endParaRPr lang="en-US" altLang="zh-CN" sz="2000" kern="0" dirty="0"/>
          </a:p>
        </p:txBody>
      </p:sp>
      <p:graphicFrame>
        <p:nvGraphicFramePr>
          <p:cNvPr id="13" name="对象 12"/>
          <p:cNvGraphicFramePr>
            <a:graphicFrameLocks noChangeAspect="1"/>
          </p:cNvGraphicFramePr>
          <p:nvPr>
            <p:extLst>
              <p:ext uri="{D42A27DB-BD31-4B8C-83A1-F6EECF244321}">
                <p14:modId xmlns:p14="http://schemas.microsoft.com/office/powerpoint/2010/main" val="578894480"/>
              </p:ext>
            </p:extLst>
          </p:nvPr>
        </p:nvGraphicFramePr>
        <p:xfrm>
          <a:off x="297709" y="4817506"/>
          <a:ext cx="2523956" cy="880808"/>
        </p:xfrm>
        <a:graphic>
          <a:graphicData uri="http://schemas.openxmlformats.org/presentationml/2006/ole">
            <mc:AlternateContent xmlns:mc="http://schemas.openxmlformats.org/markup-compatibility/2006">
              <mc:Choice xmlns:v="urn:schemas-microsoft-com:vml" Requires="v">
                <p:oleObj spid="_x0000_s21518" name="Equation" r:id="rId5" imgW="876300" imgH="279400" progId="Equation.DSMT4">
                  <p:embed/>
                </p:oleObj>
              </mc:Choice>
              <mc:Fallback>
                <p:oleObj name="Equation" r:id="rId5" imgW="876300" imgH="2794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709" y="4817506"/>
                        <a:ext cx="2523956" cy="880808"/>
                      </a:xfrm>
                      <a:prstGeom prst="rect">
                        <a:avLst/>
                      </a:prstGeom>
                      <a:noFill/>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1206959822"/>
              </p:ext>
            </p:extLst>
          </p:nvPr>
        </p:nvGraphicFramePr>
        <p:xfrm>
          <a:off x="3010863" y="4807441"/>
          <a:ext cx="5116343" cy="985459"/>
        </p:xfrm>
        <a:graphic>
          <a:graphicData uri="http://schemas.openxmlformats.org/presentationml/2006/ole">
            <mc:AlternateContent xmlns:mc="http://schemas.openxmlformats.org/markup-compatibility/2006">
              <mc:Choice xmlns:v="urn:schemas-microsoft-com:vml" Requires="v">
                <p:oleObj spid="_x0000_s21519" name="Equation" r:id="rId7" imgW="4394200" imgH="749300" progId="Equation.DSMT4">
                  <p:embed/>
                </p:oleObj>
              </mc:Choice>
              <mc:Fallback>
                <p:oleObj name="Equation" r:id="rId7" imgW="4394200" imgH="7493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10863" y="4807441"/>
                        <a:ext cx="5116343" cy="985459"/>
                      </a:xfrm>
                      <a:prstGeom prst="rect">
                        <a:avLst/>
                      </a:prstGeom>
                      <a:noFill/>
                    </p:spPr>
                  </p:pic>
                </p:oleObj>
              </mc:Fallback>
            </mc:AlternateContent>
          </a:graphicData>
        </a:graphic>
      </p:graphicFrame>
      <p:sp>
        <p:nvSpPr>
          <p:cNvPr id="15" name="内容占位符 2"/>
          <p:cNvSpPr txBox="1">
            <a:spLocks/>
          </p:cNvSpPr>
          <p:nvPr/>
        </p:nvSpPr>
        <p:spPr>
          <a:xfrm>
            <a:off x="8270220" y="900512"/>
            <a:ext cx="3142418" cy="4888713"/>
          </a:xfrm>
          <a:prstGeom prst="rect">
            <a:avLst/>
          </a:prstGeom>
          <a:ln>
            <a:solidFill>
              <a:schemeClr val="tx1"/>
            </a:solidFill>
          </a:ln>
        </p:spPr>
        <p:txBody>
          <a:bodyPr vert="horz" lIns="90000" tIns="0" rIns="91440" bIns="0" rtlCol="0">
            <a:normAutofit/>
          </a:bodyPr>
          <a:lstStyle>
            <a:lvl1pPr marL="228587" indent="-228587" algn="l" defTabSz="914347" rtl="0" eaLnBrk="1" fontAlgn="ctr" latinLnBrk="0" hangingPunct="1">
              <a:lnSpc>
                <a:spcPct val="100000"/>
              </a:lnSpc>
              <a:spcBef>
                <a:spcPts val="300"/>
              </a:spcBef>
              <a:spcAft>
                <a:spcPts val="0"/>
              </a:spcAft>
              <a:buSzPct val="90000"/>
              <a:buFontTx/>
              <a:buBlip>
                <a:blip r:embed="rId9"/>
              </a:buBlip>
              <a:defRPr lang="zh-CN" altLang="en-US" sz="2800" b="0" kern="1200" baseline="0" dirty="0" smtClean="0">
                <a:solidFill>
                  <a:srgbClr val="002060"/>
                </a:solidFill>
                <a:latin typeface="Arial" panose="020B0604020202020204" pitchFamily="34" charset="0"/>
                <a:ea typeface="黑体" panose="02010609060101010101" pitchFamily="49" charset="-122"/>
                <a:cs typeface="Arial" panose="020B0604020202020204" pitchFamily="34" charset="0"/>
              </a:defRPr>
            </a:lvl1pPr>
            <a:lvl2pPr marL="361950" indent="-184150" algn="l" defTabSz="914347" rtl="0" eaLnBrk="1" latinLnBrk="0" hangingPunct="1">
              <a:lnSpc>
                <a:spcPct val="100000"/>
              </a:lnSpc>
              <a:spcBef>
                <a:spcPts val="300"/>
              </a:spcBef>
              <a:spcAft>
                <a:spcPts val="0"/>
              </a:spcAft>
              <a:buSzPct val="120000"/>
              <a:buFontTx/>
              <a:buBlip>
                <a:blip r:embed="rId10"/>
              </a:buBlip>
              <a:defRPr sz="2400" b="0" kern="1200" baseline="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defRPr>
            </a:lvl2pPr>
            <a:lvl3pPr marL="450850" indent="-184150" algn="l" defTabSz="914347" rtl="0" eaLnBrk="1" latinLnBrk="0" hangingPunct="1">
              <a:lnSpc>
                <a:spcPct val="100000"/>
              </a:lnSpc>
              <a:spcBef>
                <a:spcPts val="300"/>
              </a:spcBef>
              <a:spcAft>
                <a:spcPts val="0"/>
              </a:spcAft>
              <a:buClr>
                <a:schemeClr val="tx1"/>
              </a:buClr>
              <a:buSzPct val="90000"/>
              <a:buFont typeface="Wingdings" panose="05000000000000000000" pitchFamily="2" charset="2"/>
              <a:buChar char="]"/>
              <a:defRPr sz="1800" b="0" kern="1200" baseline="0">
                <a:solidFill>
                  <a:schemeClr val="accent4">
                    <a:lumMod val="50000"/>
                  </a:schemeClr>
                </a:solidFill>
                <a:latin typeface="Arial" panose="020B0604020202020204" pitchFamily="34" charset="0"/>
                <a:ea typeface="微软雅黑" panose="020B0503020204020204" pitchFamily="34" charset="-122"/>
                <a:cs typeface="Arial" panose="020B0604020202020204" pitchFamily="34" charset="0"/>
              </a:defRPr>
            </a:lvl3pPr>
            <a:lvl4pPr marL="1600105"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4pPr>
            <a:lvl5pPr marL="2057278"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5pPr>
            <a:lvl6pPr marL="2514451"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79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69"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spcBef>
                <a:spcPts val="600"/>
              </a:spcBef>
              <a:buNone/>
            </a:pPr>
            <a:endParaRPr lang="en-US" altLang="zh-CN" sz="2400" dirty="0" smtClean="0"/>
          </a:p>
          <a:p>
            <a:pPr>
              <a:spcBef>
                <a:spcPts val="600"/>
              </a:spcBef>
            </a:pPr>
            <a:endParaRPr lang="en-US" altLang="zh-CN" sz="2400" dirty="0"/>
          </a:p>
          <a:p>
            <a:pPr>
              <a:spcBef>
                <a:spcPts val="600"/>
              </a:spcBef>
            </a:pPr>
            <a:endParaRPr lang="zh-CN" altLang="en-US" sz="2400" dirty="0"/>
          </a:p>
          <a:p>
            <a:pPr>
              <a:spcBef>
                <a:spcPts val="600"/>
              </a:spcBef>
            </a:pPr>
            <a:endParaRPr lang="en-US" altLang="zh-CN" sz="2400" dirty="0" smtClean="0"/>
          </a:p>
          <a:p>
            <a:pPr>
              <a:spcBef>
                <a:spcPts val="600"/>
              </a:spcBef>
            </a:pPr>
            <a:endParaRPr lang="en-US" altLang="zh-CN" sz="2400" dirty="0"/>
          </a:p>
        </p:txBody>
      </p:sp>
      <p:sp>
        <p:nvSpPr>
          <p:cNvPr id="16" name="内容占位符 2"/>
          <p:cNvSpPr txBox="1">
            <a:spLocks/>
          </p:cNvSpPr>
          <p:nvPr/>
        </p:nvSpPr>
        <p:spPr>
          <a:xfrm>
            <a:off x="74693" y="3816370"/>
            <a:ext cx="8195527" cy="1025247"/>
          </a:xfrm>
          <a:prstGeom prst="rect">
            <a:avLst/>
          </a:prstGeom>
        </p:spPr>
        <p:txBody>
          <a:bodyPr vert="horz" lIns="90000" tIns="0" rIns="91440" bIns="0" rtlCol="0">
            <a:normAutofit/>
          </a:bodyPr>
          <a:lstStyle>
            <a:lvl1pPr marL="228587" indent="-228587" algn="l" defTabSz="914347" rtl="0" eaLnBrk="1" fontAlgn="ctr" latinLnBrk="0" hangingPunct="1">
              <a:lnSpc>
                <a:spcPct val="100000"/>
              </a:lnSpc>
              <a:spcBef>
                <a:spcPts val="300"/>
              </a:spcBef>
              <a:spcAft>
                <a:spcPts val="0"/>
              </a:spcAft>
              <a:buSzPct val="90000"/>
              <a:buFontTx/>
              <a:buBlip>
                <a:blip r:embed="rId9"/>
              </a:buBlip>
              <a:defRPr lang="zh-CN" altLang="en-US" sz="2800" b="0" kern="1200" baseline="0" dirty="0" smtClean="0">
                <a:solidFill>
                  <a:srgbClr val="002060"/>
                </a:solidFill>
                <a:latin typeface="Arial" panose="020B0604020202020204" pitchFamily="34" charset="0"/>
                <a:ea typeface="黑体" panose="02010609060101010101" pitchFamily="49" charset="-122"/>
                <a:cs typeface="Arial" panose="020B0604020202020204" pitchFamily="34" charset="0"/>
              </a:defRPr>
            </a:lvl1pPr>
            <a:lvl2pPr marL="361950" indent="-184150" algn="l" defTabSz="914347" rtl="0" eaLnBrk="1" latinLnBrk="0" hangingPunct="1">
              <a:lnSpc>
                <a:spcPct val="100000"/>
              </a:lnSpc>
              <a:spcBef>
                <a:spcPts val="300"/>
              </a:spcBef>
              <a:spcAft>
                <a:spcPts val="0"/>
              </a:spcAft>
              <a:buSzPct val="120000"/>
              <a:buFontTx/>
              <a:buBlip>
                <a:blip r:embed="rId10"/>
              </a:buBlip>
              <a:defRPr sz="2400" b="0" kern="1200" baseline="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defRPr>
            </a:lvl2pPr>
            <a:lvl3pPr marL="450850" indent="-184150" algn="l" defTabSz="914347" rtl="0" eaLnBrk="1" latinLnBrk="0" hangingPunct="1">
              <a:lnSpc>
                <a:spcPct val="100000"/>
              </a:lnSpc>
              <a:spcBef>
                <a:spcPts val="300"/>
              </a:spcBef>
              <a:spcAft>
                <a:spcPts val="0"/>
              </a:spcAft>
              <a:buClr>
                <a:schemeClr val="tx1"/>
              </a:buClr>
              <a:buSzPct val="90000"/>
              <a:buFont typeface="Wingdings" panose="05000000000000000000" pitchFamily="2" charset="2"/>
              <a:buChar char="]"/>
              <a:defRPr sz="1800" b="0" kern="1200" baseline="0">
                <a:solidFill>
                  <a:schemeClr val="accent4">
                    <a:lumMod val="50000"/>
                  </a:schemeClr>
                </a:solidFill>
                <a:latin typeface="Arial" panose="020B0604020202020204" pitchFamily="34" charset="0"/>
                <a:ea typeface="微软雅黑" panose="020B0503020204020204" pitchFamily="34" charset="-122"/>
                <a:cs typeface="Arial" panose="020B0604020202020204" pitchFamily="34" charset="0"/>
              </a:defRPr>
            </a:lvl3pPr>
            <a:lvl4pPr marL="1600105"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4pPr>
            <a:lvl5pPr marL="2057278"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5pPr>
            <a:lvl6pPr marL="2514451"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79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69"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lvl="1"/>
            <a:r>
              <a:rPr lang="en-US" altLang="zh-CN" sz="2000" dirty="0" err="1" smtClean="0"/>
              <a:t>Posson&amp;</a:t>
            </a:r>
            <a:r>
              <a:rPr lang="en-US" altLang="zh-CN" sz="2000" dirty="0" err="1" smtClean="0"/>
              <a:t>Peake</a:t>
            </a:r>
            <a:r>
              <a:rPr lang="zh-CN" altLang="en-US" sz="2000" dirty="0" smtClean="0"/>
              <a:t>方程：</a:t>
            </a:r>
            <a:r>
              <a:rPr lang="en-US" altLang="zh-CN" sz="2000" dirty="0" smtClean="0"/>
              <a:t>(</a:t>
            </a:r>
            <a:r>
              <a:rPr lang="en-US" altLang="zh-CN" sz="2000" dirty="0"/>
              <a:t>JFM 2012</a:t>
            </a:r>
            <a:r>
              <a:rPr lang="en-US" altLang="zh-CN" sz="2000" dirty="0" smtClean="0"/>
              <a:t>)</a:t>
            </a:r>
          </a:p>
          <a:p>
            <a:pPr marL="177800" lvl="1" indent="0">
              <a:buNone/>
            </a:pPr>
            <a:r>
              <a:rPr lang="zh-CN" altLang="en-US" sz="2000" dirty="0" smtClean="0"/>
              <a:t>考虑</a:t>
            </a:r>
            <a:r>
              <a:rPr lang="zh-CN" altLang="en-US" sz="2000" dirty="0"/>
              <a:t>了管道中轴向剪切和旋转的基流的影响，重新整理方程为六阶线性算子作用下的压力扰动的形式，并将其应用于转静干涉的噪声预测。</a:t>
            </a:r>
          </a:p>
          <a:p>
            <a:pPr marL="177800" lvl="1" indent="0">
              <a:buNone/>
            </a:pP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marL="344487" lvl="1" indent="0">
              <a:buFontTx/>
              <a:buNone/>
            </a:pPr>
            <a:endParaRPr lang="en-US" altLang="zh-CN" sz="2000" dirty="0" smtClean="0"/>
          </a:p>
        </p:txBody>
      </p:sp>
      <p:graphicFrame>
        <p:nvGraphicFramePr>
          <p:cNvPr id="17" name="对象 16"/>
          <p:cNvGraphicFramePr>
            <a:graphicFrameLocks noChangeAspect="1"/>
          </p:cNvGraphicFramePr>
          <p:nvPr>
            <p:extLst>
              <p:ext uri="{D42A27DB-BD31-4B8C-83A1-F6EECF244321}">
                <p14:modId xmlns:p14="http://schemas.microsoft.com/office/powerpoint/2010/main" val="1862896079"/>
              </p:ext>
            </p:extLst>
          </p:nvPr>
        </p:nvGraphicFramePr>
        <p:xfrm>
          <a:off x="267919" y="1164455"/>
          <a:ext cx="7809073" cy="732881"/>
        </p:xfrm>
        <a:graphic>
          <a:graphicData uri="http://schemas.openxmlformats.org/presentationml/2006/ole">
            <mc:AlternateContent xmlns:mc="http://schemas.openxmlformats.org/markup-compatibility/2006">
              <mc:Choice xmlns:v="urn:schemas-microsoft-com:vml" Requires="v">
                <p:oleObj spid="_x0000_s21520" name="Equation" r:id="rId11" imgW="4457700" imgH="419100" progId="Equation.DSMT4">
                  <p:embed/>
                </p:oleObj>
              </mc:Choice>
              <mc:Fallback>
                <p:oleObj name="Equation" r:id="rId11" imgW="4457700" imgH="4191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7919" y="1164455"/>
                        <a:ext cx="7809073" cy="732881"/>
                      </a:xfrm>
                      <a:prstGeom prst="rect">
                        <a:avLst/>
                      </a:prstGeom>
                      <a:noFill/>
                    </p:spPr>
                  </p:pic>
                </p:oleObj>
              </mc:Fallback>
            </mc:AlternateContent>
          </a:graphicData>
        </a:graphic>
      </p:graphicFrame>
      <p:sp>
        <p:nvSpPr>
          <p:cNvPr id="18" name="矩形 17"/>
          <p:cNvSpPr/>
          <p:nvPr/>
        </p:nvSpPr>
        <p:spPr>
          <a:xfrm>
            <a:off x="2020155" y="900512"/>
            <a:ext cx="7255625" cy="338554"/>
          </a:xfrm>
          <a:prstGeom prst="rect">
            <a:avLst/>
          </a:prstGeom>
        </p:spPr>
        <p:txBody>
          <a:bodyPr wrap="square">
            <a:spAutoFit/>
          </a:bodyPr>
          <a:lstStyle/>
          <a:p>
            <a:r>
              <a:rPr lang="zh-CN" altLang="zh-CN" sz="1600" kern="0" dirty="0">
                <a:effectLst>
                  <a:outerShdw blurRad="38100" dist="38100" dir="2700000" algn="tl">
                    <a:srgbClr val="000000">
                      <a:alpha val="43137"/>
                    </a:srgbClr>
                  </a:outerShdw>
                </a:effectLst>
                <a:ea typeface="微软雅黑" panose="020B0503020204020204" pitchFamily="34" charset="-122"/>
              </a:rPr>
              <a:t>四</a:t>
            </a:r>
            <a:r>
              <a:rPr lang="zh-CN" altLang="zh-CN" sz="1600" kern="0" dirty="0">
                <a:effectLst>
                  <a:outerShdw blurRad="38100" dist="38100" dir="2700000" algn="tl">
                    <a:srgbClr val="000000">
                      <a:alpha val="43137"/>
                    </a:srgbClr>
                  </a:outerShdw>
                </a:effectLst>
                <a:ea typeface="微软雅黑" panose="020B0503020204020204" pitchFamily="34" charset="-122"/>
              </a:rPr>
              <a:t>极</a:t>
            </a:r>
            <a:r>
              <a:rPr lang="zh-CN" altLang="zh-CN" sz="1600" kern="0" dirty="0">
                <a:effectLst>
                  <a:outerShdw blurRad="38100" dist="38100" dir="2700000" algn="tl">
                    <a:srgbClr val="000000">
                      <a:alpha val="43137"/>
                    </a:srgbClr>
                  </a:outerShdw>
                </a:effectLst>
                <a:ea typeface="微软雅黑" panose="020B0503020204020204" pitchFamily="34" charset="-122"/>
              </a:rPr>
              <a:t>子</a:t>
            </a:r>
            <a:r>
              <a:rPr lang="en-US" altLang="zh-CN" sz="1600" kern="0" dirty="0">
                <a:effectLst>
                  <a:outerShdw blurRad="38100" dist="38100" dir="2700000" algn="tl">
                    <a:srgbClr val="000000">
                      <a:alpha val="43137"/>
                    </a:srgbClr>
                  </a:outerShdw>
                </a:effectLst>
                <a:ea typeface="微软雅黑" panose="020B0503020204020204" pitchFamily="34" charset="-122"/>
              </a:rPr>
              <a:t> </a:t>
            </a:r>
            <a:r>
              <a:rPr lang="en-US" altLang="zh-CN" sz="1600" kern="0" dirty="0">
                <a:effectLst>
                  <a:outerShdw blurRad="38100" dist="38100" dir="2700000" algn="tl">
                    <a:srgbClr val="000000">
                      <a:alpha val="43137"/>
                    </a:srgbClr>
                  </a:outerShdw>
                </a:effectLst>
                <a:ea typeface="微软雅黑" panose="020B0503020204020204" pitchFamily="34" charset="-122"/>
              </a:rPr>
              <a:t>     </a:t>
            </a:r>
            <a:r>
              <a:rPr lang="en-US" altLang="zh-CN" sz="1600" kern="0" dirty="0" smtClean="0">
                <a:effectLst>
                  <a:outerShdw blurRad="38100" dist="38100" dir="2700000" algn="tl">
                    <a:srgbClr val="000000">
                      <a:alpha val="43137"/>
                    </a:srgbClr>
                  </a:outerShdw>
                </a:effectLst>
                <a:ea typeface="微软雅黑" panose="020B0503020204020204" pitchFamily="34" charset="-122"/>
              </a:rPr>
              <a:t>                   </a:t>
            </a:r>
            <a:r>
              <a:rPr lang="zh-CN" altLang="zh-CN" sz="1600" kern="0" dirty="0">
                <a:effectLst>
                  <a:outerShdw blurRad="38100" dist="38100" dir="2700000" algn="tl">
                    <a:srgbClr val="000000">
                      <a:alpha val="43137"/>
                    </a:srgbClr>
                  </a:outerShdw>
                </a:effectLst>
                <a:ea typeface="微软雅黑" panose="020B0503020204020204" pitchFamily="34" charset="-122"/>
              </a:rPr>
              <a:t>偶极子</a:t>
            </a:r>
            <a:r>
              <a:rPr lang="en-US" altLang="zh-CN" sz="1600" kern="0" dirty="0">
                <a:effectLst>
                  <a:outerShdw blurRad="38100" dist="38100" dir="2700000" algn="tl">
                    <a:srgbClr val="000000">
                      <a:alpha val="43137"/>
                    </a:srgbClr>
                  </a:outerShdw>
                </a:effectLst>
                <a:ea typeface="微软雅黑" panose="020B0503020204020204" pitchFamily="34" charset="-122"/>
              </a:rPr>
              <a:t>         </a:t>
            </a:r>
            <a:r>
              <a:rPr lang="en-US" altLang="zh-CN" sz="1600" kern="0" dirty="0" smtClean="0">
                <a:effectLst>
                  <a:outerShdw blurRad="38100" dist="38100" dir="2700000" algn="tl">
                    <a:srgbClr val="000000">
                      <a:alpha val="43137"/>
                    </a:srgbClr>
                  </a:outerShdw>
                </a:effectLst>
                <a:ea typeface="微软雅黑" panose="020B0503020204020204" pitchFamily="34" charset="-122"/>
              </a:rPr>
              <a:t>                         </a:t>
            </a:r>
            <a:r>
              <a:rPr lang="zh-CN" altLang="zh-CN" sz="1600" kern="0" dirty="0" smtClean="0">
                <a:effectLst>
                  <a:outerShdw blurRad="38100" dist="38100" dir="2700000" algn="tl">
                    <a:srgbClr val="000000">
                      <a:alpha val="43137"/>
                    </a:srgbClr>
                  </a:outerShdw>
                </a:effectLst>
                <a:ea typeface="微软雅黑" panose="020B0503020204020204" pitchFamily="34" charset="-122"/>
              </a:rPr>
              <a:t>单极子</a:t>
            </a:r>
            <a:r>
              <a:rPr lang="zh-CN" altLang="zh-CN" sz="1600" kern="0" dirty="0">
                <a:effectLst>
                  <a:outerShdw blurRad="38100" dist="38100" dir="2700000" algn="tl">
                    <a:srgbClr val="000000">
                      <a:alpha val="43137"/>
                    </a:srgbClr>
                  </a:outerShdw>
                </a:effectLst>
                <a:ea typeface="微软雅黑" panose="020B0503020204020204" pitchFamily="34" charset="-122"/>
              </a:rPr>
              <a:t>噪声</a:t>
            </a:r>
            <a:endParaRPr lang="zh-CN" altLang="en-US" sz="1600" kern="0" dirty="0">
              <a:effectLst>
                <a:outerShdw blurRad="38100" dist="38100" dir="2700000" algn="tl">
                  <a:srgbClr val="000000">
                    <a:alpha val="43137"/>
                  </a:srgbClr>
                </a:outerShdw>
              </a:effectLst>
              <a:ea typeface="微软雅黑" panose="020B0503020204020204" pitchFamily="34" charset="-122"/>
            </a:endParaRPr>
          </a:p>
        </p:txBody>
      </p:sp>
      <p:sp>
        <p:nvSpPr>
          <p:cNvPr id="19" name="矩形 18"/>
          <p:cNvSpPr/>
          <p:nvPr/>
        </p:nvSpPr>
        <p:spPr>
          <a:xfrm>
            <a:off x="276954" y="1891327"/>
            <a:ext cx="7859288" cy="707886"/>
          </a:xfrm>
          <a:prstGeom prst="rect">
            <a:avLst/>
          </a:prstGeom>
        </p:spPr>
        <p:txBody>
          <a:bodyPr wrap="square">
            <a:spAutoFit/>
          </a:bodyPr>
          <a:lstStyle/>
          <a:p>
            <a:r>
              <a:rPr lang="zh-CN" altLang="zh-CN" sz="2000" dirty="0">
                <a:solidFill>
                  <a:schemeClr val="tx2"/>
                </a:solidFill>
                <a:latin typeface="黑体" panose="02010609060101010101" pitchFamily="49" charset="-122"/>
                <a:ea typeface="黑体" panose="02010609060101010101" pitchFamily="49" charset="-122"/>
              </a:rPr>
              <a:t>通过本征函数法，可以推导得到针对无限长管道满足管壁边界条件的格林公式。</a:t>
            </a:r>
            <a:endParaRPr lang="zh-CN" altLang="en-US" sz="2000" dirty="0">
              <a:solidFill>
                <a:schemeClr val="tx2"/>
              </a:solidFill>
              <a:latin typeface="黑体" panose="02010609060101010101" pitchFamily="49" charset="-122"/>
              <a:ea typeface="黑体" panose="02010609060101010101" pitchFamily="49" charset="-122"/>
            </a:endParaRPr>
          </a:p>
        </p:txBody>
      </p:sp>
      <p:sp>
        <p:nvSpPr>
          <p:cNvPr id="20" name="Rectangle 9"/>
          <p:cNvSpPr>
            <a:spLocks noChangeArrowheads="1"/>
          </p:cNvSpPr>
          <p:nvPr/>
        </p:nvSpPr>
        <p:spPr bwMode="auto">
          <a:xfrm>
            <a:off x="0" y="0"/>
            <a:ext cx="115204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1" name="对象 20"/>
          <p:cNvGraphicFramePr>
            <a:graphicFrameLocks noChangeAspect="1"/>
          </p:cNvGraphicFramePr>
          <p:nvPr>
            <p:extLst>
              <p:ext uri="{D42A27DB-BD31-4B8C-83A1-F6EECF244321}">
                <p14:modId xmlns:p14="http://schemas.microsoft.com/office/powerpoint/2010/main" val="974725967"/>
              </p:ext>
            </p:extLst>
          </p:nvPr>
        </p:nvGraphicFramePr>
        <p:xfrm>
          <a:off x="1589068" y="2405565"/>
          <a:ext cx="6239032" cy="1319851"/>
        </p:xfrm>
        <a:graphic>
          <a:graphicData uri="http://schemas.openxmlformats.org/presentationml/2006/ole">
            <mc:AlternateContent xmlns:mc="http://schemas.openxmlformats.org/markup-compatibility/2006">
              <mc:Choice xmlns:v="urn:schemas-microsoft-com:vml" Requires="v">
                <p:oleObj spid="_x0000_s21521" name="Equation" r:id="rId13" imgW="3479800" imgH="1054100" progId="Equation.DSMT4">
                  <p:embed/>
                </p:oleObj>
              </mc:Choice>
              <mc:Fallback>
                <p:oleObj name="Equation" r:id="rId13" imgW="3479800" imgH="10541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89068" y="2405565"/>
                        <a:ext cx="6239032" cy="1319851"/>
                      </a:xfrm>
                      <a:prstGeom prst="rect">
                        <a:avLst/>
                      </a:prstGeom>
                      <a:noFill/>
                    </p:spPr>
                  </p:pic>
                </p:oleObj>
              </mc:Fallback>
            </mc:AlternateContent>
          </a:graphicData>
        </a:graphic>
      </p:graphicFrame>
      <p:sp>
        <p:nvSpPr>
          <p:cNvPr id="24" name="日期占位符 3"/>
          <p:cNvSpPr>
            <a:spLocks noGrp="1"/>
          </p:cNvSpPr>
          <p:nvPr>
            <p:ph type="dt" sz="half" idx="2"/>
          </p:nvPr>
        </p:nvSpPr>
        <p:spPr>
          <a:xfrm>
            <a:off x="8693447" y="6193938"/>
            <a:ext cx="1015371" cy="221357"/>
          </a:xfrm>
        </p:spPr>
        <p:txBody>
          <a:bodyPr/>
          <a:lstStyle/>
          <a:p>
            <a:r>
              <a:rPr lang="en-US" altLang="zh-CN" dirty="0" smtClean="0"/>
              <a:t>2018-12-02</a:t>
            </a:r>
            <a:endParaRPr lang="zh-CN" altLang="en-US" dirty="0"/>
          </a:p>
        </p:txBody>
      </p:sp>
    </p:spTree>
    <p:extLst>
      <p:ext uri="{BB962C8B-B14F-4D97-AF65-F5344CB8AC3E}">
        <p14:creationId xmlns:p14="http://schemas.microsoft.com/office/powerpoint/2010/main" val="11595058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en-US" altLang="zh-CN" dirty="0" err="1"/>
              <a:t>Posson&amp;Peake</a:t>
            </a:r>
            <a:r>
              <a:rPr lang="zh-CN" altLang="en-US" dirty="0" smtClean="0"/>
              <a:t>格林公式</a:t>
            </a:r>
            <a:endParaRPr lang="zh-CN" altLang="en-US" dirty="0"/>
          </a:p>
        </p:txBody>
      </p:sp>
      <p:sp>
        <p:nvSpPr>
          <p:cNvPr id="6" name="灯片编号占位符 5"/>
          <p:cNvSpPr>
            <a:spLocks noGrp="1"/>
          </p:cNvSpPr>
          <p:nvPr>
            <p:ph type="sldNum" sz="quarter" idx="12"/>
          </p:nvPr>
        </p:nvSpPr>
        <p:spPr/>
        <p:txBody>
          <a:bodyPr/>
          <a:lstStyle/>
          <a:p>
            <a:fld id="{DEA19E0E-33C5-407F-B9FB-31BDCF2C117F}" type="slidenum">
              <a:rPr lang="zh-CN" altLang="en-US" smtClean="0"/>
              <a:pPr/>
              <a:t>27</a:t>
            </a:fld>
            <a:endParaRPr lang="zh-CN" altLang="en-US" dirty="0"/>
          </a:p>
        </p:txBody>
      </p:sp>
      <p:sp>
        <p:nvSpPr>
          <p:cNvPr id="8" name="Rectangle 2"/>
          <p:cNvSpPr>
            <a:spLocks noChangeArrowheads="1"/>
          </p:cNvSpPr>
          <p:nvPr/>
        </p:nvSpPr>
        <p:spPr bwMode="auto">
          <a:xfrm>
            <a:off x="0" y="0"/>
            <a:ext cx="115204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矩形 20"/>
          <p:cNvSpPr/>
          <p:nvPr/>
        </p:nvSpPr>
        <p:spPr>
          <a:xfrm>
            <a:off x="231720" y="756336"/>
            <a:ext cx="6067505" cy="400110"/>
          </a:xfrm>
          <a:prstGeom prst="rect">
            <a:avLst/>
          </a:prstGeom>
        </p:spPr>
        <p:txBody>
          <a:bodyPr wrap="square">
            <a:spAutoFit/>
          </a:bodyPr>
          <a:lstStyle/>
          <a:p>
            <a:r>
              <a:rPr lang="zh-CN" altLang="en-US" sz="2000" b="1" dirty="0">
                <a:solidFill>
                  <a:srgbClr val="0000CC"/>
                </a:solidFill>
                <a:latin typeface="黑体" pitchFamily="49" charset="-122"/>
                <a:ea typeface="黑体" panose="02010609060101010101" pitchFamily="49" charset="-122"/>
                <a:cs typeface="Arial" panose="020B0604020202020204" pitchFamily="34" charset="0"/>
              </a:rPr>
              <a:t>采用本征函数法数值求解格林函数的频域形式</a:t>
            </a:r>
            <a:r>
              <a:rPr lang="en-US" altLang="zh-CN" sz="2000" b="1" dirty="0" err="1" smtClean="0">
                <a:solidFill>
                  <a:srgbClr val="0000CC"/>
                </a:solidFill>
                <a:latin typeface="黑体" pitchFamily="49" charset="-122"/>
                <a:ea typeface="黑体" panose="02010609060101010101" pitchFamily="49" charset="-122"/>
                <a:cs typeface="Arial" panose="020B0604020202020204" pitchFamily="34" charset="0"/>
              </a:rPr>
              <a:t>Gw</a:t>
            </a:r>
            <a:endParaRPr lang="zh-CN" altLang="en-US" sz="2000" b="1" dirty="0">
              <a:solidFill>
                <a:srgbClr val="0000CC"/>
              </a:solidFill>
              <a:latin typeface="黑体" pitchFamily="49" charset="-122"/>
              <a:ea typeface="黑体" panose="02010609060101010101" pitchFamily="49" charset="-122"/>
              <a:cs typeface="Arial" panose="020B0604020202020204" pitchFamily="34" charset="0"/>
            </a:endParaRPr>
          </a:p>
        </p:txBody>
      </p:sp>
      <p:graphicFrame>
        <p:nvGraphicFramePr>
          <p:cNvPr id="23" name="对象 22"/>
          <p:cNvGraphicFramePr>
            <a:graphicFrameLocks noChangeAspect="1"/>
          </p:cNvGraphicFramePr>
          <p:nvPr>
            <p:extLst>
              <p:ext uri="{D42A27DB-BD31-4B8C-83A1-F6EECF244321}">
                <p14:modId xmlns:p14="http://schemas.microsoft.com/office/powerpoint/2010/main" val="702304685"/>
              </p:ext>
            </p:extLst>
          </p:nvPr>
        </p:nvGraphicFramePr>
        <p:xfrm>
          <a:off x="231721" y="1243995"/>
          <a:ext cx="5324128" cy="716233"/>
        </p:xfrm>
        <a:graphic>
          <a:graphicData uri="http://schemas.openxmlformats.org/presentationml/2006/ole">
            <mc:AlternateContent xmlns:mc="http://schemas.openxmlformats.org/markup-compatibility/2006">
              <mc:Choice xmlns:v="urn:schemas-microsoft-com:vml" Requires="v">
                <p:oleObj spid="_x0000_s18509" name="Equation" r:id="rId3" imgW="2044700" imgH="279400" progId="Equation.DSMT4">
                  <p:embed/>
                </p:oleObj>
              </mc:Choice>
              <mc:Fallback>
                <p:oleObj name="Equation" r:id="rId3" imgW="2044700" imgH="279400" progId="Equation.DSMT4">
                  <p:embed/>
                  <p:pic>
                    <p:nvPicPr>
                      <p:cNvPr id="0" name="Object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721" y="1243995"/>
                        <a:ext cx="5324128" cy="716233"/>
                      </a:xfrm>
                      <a:prstGeom prst="rect">
                        <a:avLst/>
                      </a:prstGeom>
                      <a:noFill/>
                    </p:spPr>
                  </p:pic>
                </p:oleObj>
              </mc:Fallback>
            </mc:AlternateContent>
          </a:graphicData>
        </a:graphic>
      </p:graphicFrame>
      <p:sp>
        <p:nvSpPr>
          <p:cNvPr id="24" name="矩形 23"/>
          <p:cNvSpPr/>
          <p:nvPr/>
        </p:nvSpPr>
        <p:spPr>
          <a:xfrm>
            <a:off x="231720" y="1960228"/>
            <a:ext cx="5324129" cy="707886"/>
          </a:xfrm>
          <a:prstGeom prst="rect">
            <a:avLst/>
          </a:prstGeom>
        </p:spPr>
        <p:txBody>
          <a:bodyPr wrap="square">
            <a:spAutoFit/>
          </a:bodyPr>
          <a:lstStyle/>
          <a:p>
            <a:r>
              <a:rPr lang="zh-CN" altLang="zh-CN" sz="2000" dirty="0">
                <a:solidFill>
                  <a:schemeClr val="tx2"/>
                </a:solidFill>
                <a:latin typeface="黑体" panose="02010609060101010101" pitchFamily="49" charset="-122"/>
                <a:ea typeface="黑体" panose="02010609060101010101" pitchFamily="49" charset="-122"/>
              </a:rPr>
              <a:t>对时间作傅里叶变换，并展开为柱坐标的表达形式，得</a:t>
            </a:r>
            <a:endParaRPr lang="zh-CN" altLang="en-US" sz="2000" dirty="0">
              <a:solidFill>
                <a:schemeClr val="tx2"/>
              </a:solidFill>
              <a:latin typeface="黑体" panose="02010609060101010101" pitchFamily="49" charset="-122"/>
              <a:ea typeface="黑体" panose="02010609060101010101" pitchFamily="49" charset="-122"/>
            </a:endParaRPr>
          </a:p>
        </p:txBody>
      </p:sp>
      <p:graphicFrame>
        <p:nvGraphicFramePr>
          <p:cNvPr id="26" name="对象 25"/>
          <p:cNvGraphicFramePr>
            <a:graphicFrameLocks noChangeAspect="1"/>
          </p:cNvGraphicFramePr>
          <p:nvPr>
            <p:extLst>
              <p:ext uri="{D42A27DB-BD31-4B8C-83A1-F6EECF244321}">
                <p14:modId xmlns:p14="http://schemas.microsoft.com/office/powerpoint/2010/main" val="2917108418"/>
              </p:ext>
            </p:extLst>
          </p:nvPr>
        </p:nvGraphicFramePr>
        <p:xfrm>
          <a:off x="288995" y="2643223"/>
          <a:ext cx="5266854" cy="520898"/>
        </p:xfrm>
        <a:graphic>
          <a:graphicData uri="http://schemas.openxmlformats.org/presentationml/2006/ole">
            <mc:AlternateContent xmlns:mc="http://schemas.openxmlformats.org/markup-compatibility/2006">
              <mc:Choice xmlns:v="urn:schemas-microsoft-com:vml" Requires="v">
                <p:oleObj spid="_x0000_s18510" name="Equation" r:id="rId5" imgW="3467100" imgH="342900" progId="Equation.DSMT4">
                  <p:embed/>
                </p:oleObj>
              </mc:Choice>
              <mc:Fallback>
                <p:oleObj name="Equation" r:id="rId5" imgW="3467100" imgH="342900" progId="Equation.DSMT4">
                  <p:embed/>
                  <p:pic>
                    <p:nvPicPr>
                      <p:cNvPr id="0" name="Object 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995" y="2643223"/>
                        <a:ext cx="5266854" cy="520898"/>
                      </a:xfrm>
                      <a:prstGeom prst="rect">
                        <a:avLst/>
                      </a:prstGeom>
                      <a:noFill/>
                    </p:spPr>
                  </p:pic>
                </p:oleObj>
              </mc:Fallback>
            </mc:AlternateContent>
          </a:graphicData>
        </a:graphic>
      </p:graphicFrame>
      <p:sp>
        <p:nvSpPr>
          <p:cNvPr id="27" name="矩形 26"/>
          <p:cNvSpPr/>
          <p:nvPr/>
        </p:nvSpPr>
        <p:spPr>
          <a:xfrm>
            <a:off x="5963025" y="1964441"/>
            <a:ext cx="3018775" cy="424155"/>
          </a:xfrm>
          <a:prstGeom prst="rect">
            <a:avLst/>
          </a:prstGeom>
        </p:spPr>
        <p:txBody>
          <a:bodyPr wrap="none">
            <a:spAutoFit/>
          </a:bodyPr>
          <a:lstStyle/>
          <a:p>
            <a:pPr indent="266700" algn="just">
              <a:lnSpc>
                <a:spcPct val="125000"/>
              </a:lnSpc>
              <a:spcAft>
                <a:spcPts val="0"/>
              </a:spcAft>
            </a:pPr>
            <a:r>
              <a:rPr lang="zh-CN" altLang="zh-CN" sz="2000" dirty="0">
                <a:solidFill>
                  <a:schemeClr val="tx2"/>
                </a:solidFill>
                <a:latin typeface="黑体" panose="02010609060101010101" pitchFamily="49" charset="-122"/>
                <a:ea typeface="黑体" panose="02010609060101010101" pitchFamily="49" charset="-122"/>
              </a:rPr>
              <a:t>脉动压力即可表达为：</a:t>
            </a:r>
          </a:p>
        </p:txBody>
      </p:sp>
      <p:graphicFrame>
        <p:nvGraphicFramePr>
          <p:cNvPr id="29" name="对象 28"/>
          <p:cNvGraphicFramePr>
            <a:graphicFrameLocks noChangeAspect="1"/>
          </p:cNvGraphicFramePr>
          <p:nvPr>
            <p:extLst>
              <p:ext uri="{D42A27DB-BD31-4B8C-83A1-F6EECF244321}">
                <p14:modId xmlns:p14="http://schemas.microsoft.com/office/powerpoint/2010/main" val="1961873104"/>
              </p:ext>
            </p:extLst>
          </p:nvPr>
        </p:nvGraphicFramePr>
        <p:xfrm>
          <a:off x="6096578" y="1243994"/>
          <a:ext cx="5269483" cy="716233"/>
        </p:xfrm>
        <a:graphic>
          <a:graphicData uri="http://schemas.openxmlformats.org/presentationml/2006/ole">
            <mc:AlternateContent xmlns:mc="http://schemas.openxmlformats.org/markup-compatibility/2006">
              <mc:Choice xmlns:v="urn:schemas-microsoft-com:vml" Requires="v">
                <p:oleObj spid="_x0000_s18511" name="Equation" r:id="rId7" imgW="2197100" imgH="317500" progId="Equation.DSMT4">
                  <p:embed/>
                </p:oleObj>
              </mc:Choice>
              <mc:Fallback>
                <p:oleObj name="Equation" r:id="rId7" imgW="2197100" imgH="317500" progId="Equation.DSMT4">
                  <p:embed/>
                  <p:pic>
                    <p:nvPicPr>
                      <p:cNvPr id="0" name="Object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578" y="1243994"/>
                        <a:ext cx="5269483" cy="716233"/>
                      </a:xfrm>
                      <a:prstGeom prst="rect">
                        <a:avLst/>
                      </a:prstGeom>
                      <a:noFill/>
                    </p:spPr>
                  </p:pic>
                </p:oleObj>
              </mc:Fallback>
            </mc:AlternateContent>
          </a:graphicData>
        </a:graphic>
      </p:graphicFrame>
      <p:graphicFrame>
        <p:nvGraphicFramePr>
          <p:cNvPr id="31" name="对象 30"/>
          <p:cNvGraphicFramePr>
            <a:graphicFrameLocks noChangeAspect="1"/>
          </p:cNvGraphicFramePr>
          <p:nvPr>
            <p:extLst>
              <p:ext uri="{D42A27DB-BD31-4B8C-83A1-F6EECF244321}">
                <p14:modId xmlns:p14="http://schemas.microsoft.com/office/powerpoint/2010/main" val="3210036339"/>
              </p:ext>
            </p:extLst>
          </p:nvPr>
        </p:nvGraphicFramePr>
        <p:xfrm>
          <a:off x="6299225" y="2572737"/>
          <a:ext cx="5037393" cy="467043"/>
        </p:xfrm>
        <a:graphic>
          <a:graphicData uri="http://schemas.openxmlformats.org/presentationml/2006/ole">
            <mc:AlternateContent xmlns:mc="http://schemas.openxmlformats.org/markup-compatibility/2006">
              <mc:Choice xmlns:v="urn:schemas-microsoft-com:vml" Requires="v">
                <p:oleObj spid="_x0000_s18512" name="Equation" r:id="rId9" imgW="2641600" imgH="241300" progId="Equation.DSMT4">
                  <p:embed/>
                </p:oleObj>
              </mc:Choice>
              <mc:Fallback>
                <p:oleObj name="Equation" r:id="rId9" imgW="2641600" imgH="241300" progId="Equation.DSMT4">
                  <p:embed/>
                  <p:pic>
                    <p:nvPicPr>
                      <p:cNvPr id="0" name="Object 2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99225" y="2572737"/>
                        <a:ext cx="5037393" cy="467043"/>
                      </a:xfrm>
                      <a:prstGeom prst="rect">
                        <a:avLst/>
                      </a:prstGeom>
                      <a:noFill/>
                    </p:spPr>
                  </p:pic>
                </p:oleObj>
              </mc:Fallback>
            </mc:AlternateContent>
          </a:graphicData>
        </a:graphic>
      </p:graphicFrame>
      <p:sp>
        <p:nvSpPr>
          <p:cNvPr id="32" name="矩形 31"/>
          <p:cNvSpPr/>
          <p:nvPr/>
        </p:nvSpPr>
        <p:spPr>
          <a:xfrm>
            <a:off x="231720" y="3151054"/>
            <a:ext cx="5625070" cy="400110"/>
          </a:xfrm>
          <a:prstGeom prst="rect">
            <a:avLst/>
          </a:prstGeom>
        </p:spPr>
        <p:txBody>
          <a:bodyPr wrap="square">
            <a:spAutoFit/>
          </a:bodyPr>
          <a:lstStyle/>
          <a:p>
            <a:r>
              <a:rPr lang="en-US" altLang="zh-CN" sz="2000" dirty="0" err="1">
                <a:solidFill>
                  <a:schemeClr val="tx2"/>
                </a:solidFill>
                <a:latin typeface="黑体" panose="02010609060101010101" pitchFamily="49" charset="-122"/>
                <a:ea typeface="黑体" panose="02010609060101010101" pitchFamily="49" charset="-122"/>
              </a:rPr>
              <a:t>Gw</a:t>
            </a:r>
            <a:r>
              <a:rPr lang="zh-CN" altLang="zh-CN" sz="2000" dirty="0">
                <a:solidFill>
                  <a:schemeClr val="tx2"/>
                </a:solidFill>
                <a:latin typeface="黑体" panose="02010609060101010101" pitchFamily="49" charset="-122"/>
                <a:ea typeface="黑体" panose="02010609060101010101" pitchFamily="49" charset="-122"/>
              </a:rPr>
              <a:t>还可以通过傅里叶变换得到波数域的表达形式：</a:t>
            </a:r>
            <a:endParaRPr lang="zh-CN" altLang="en-US" sz="2000" dirty="0">
              <a:solidFill>
                <a:schemeClr val="tx2"/>
              </a:solidFill>
              <a:latin typeface="黑体" panose="02010609060101010101" pitchFamily="49" charset="-122"/>
              <a:ea typeface="黑体" panose="02010609060101010101" pitchFamily="49" charset="-122"/>
            </a:endParaRPr>
          </a:p>
        </p:txBody>
      </p:sp>
      <p:graphicFrame>
        <p:nvGraphicFramePr>
          <p:cNvPr id="34" name="对象 33"/>
          <p:cNvGraphicFramePr>
            <a:graphicFrameLocks noChangeAspect="1"/>
          </p:cNvGraphicFramePr>
          <p:nvPr>
            <p:extLst>
              <p:ext uri="{D42A27DB-BD31-4B8C-83A1-F6EECF244321}">
                <p14:modId xmlns:p14="http://schemas.microsoft.com/office/powerpoint/2010/main" val="1570208684"/>
              </p:ext>
            </p:extLst>
          </p:nvPr>
        </p:nvGraphicFramePr>
        <p:xfrm>
          <a:off x="288995" y="3524460"/>
          <a:ext cx="5266854" cy="750175"/>
        </p:xfrm>
        <a:graphic>
          <a:graphicData uri="http://schemas.openxmlformats.org/presentationml/2006/ole">
            <mc:AlternateContent xmlns:mc="http://schemas.openxmlformats.org/markup-compatibility/2006">
              <mc:Choice xmlns:v="urn:schemas-microsoft-com:vml" Requires="v">
                <p:oleObj spid="_x0000_s18513" name="Equation" r:id="rId11" imgW="2679700" imgH="381000" progId="Equation.DSMT4">
                  <p:embed/>
                </p:oleObj>
              </mc:Choice>
              <mc:Fallback>
                <p:oleObj name="Equation" r:id="rId11" imgW="2679700" imgH="381000" progId="Equation.DSMT4">
                  <p:embed/>
                  <p:pic>
                    <p:nvPicPr>
                      <p:cNvPr id="0" name="Object 2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8995" y="3524460"/>
                        <a:ext cx="5266854" cy="750175"/>
                      </a:xfrm>
                      <a:prstGeom prst="rect">
                        <a:avLst/>
                      </a:prstGeom>
                      <a:noFill/>
                    </p:spPr>
                  </p:pic>
                </p:oleObj>
              </mc:Fallback>
            </mc:AlternateContent>
          </a:graphicData>
        </a:graphic>
      </p:graphicFrame>
      <p:graphicFrame>
        <p:nvGraphicFramePr>
          <p:cNvPr id="39" name="对象 38"/>
          <p:cNvGraphicFramePr>
            <a:graphicFrameLocks noChangeAspect="1"/>
          </p:cNvGraphicFramePr>
          <p:nvPr>
            <p:extLst>
              <p:ext uri="{D42A27DB-BD31-4B8C-83A1-F6EECF244321}">
                <p14:modId xmlns:p14="http://schemas.microsoft.com/office/powerpoint/2010/main" val="2734919923"/>
              </p:ext>
            </p:extLst>
          </p:nvPr>
        </p:nvGraphicFramePr>
        <p:xfrm>
          <a:off x="6299226" y="3544022"/>
          <a:ext cx="2937372" cy="611953"/>
        </p:xfrm>
        <a:graphic>
          <a:graphicData uri="http://schemas.openxmlformats.org/presentationml/2006/ole">
            <mc:AlternateContent xmlns:mc="http://schemas.openxmlformats.org/markup-compatibility/2006">
              <mc:Choice xmlns:v="urn:schemas-microsoft-com:vml" Requires="v">
                <p:oleObj spid="_x0000_s18514" name="Equation" r:id="rId13" imgW="1828800" imgH="381000" progId="Equation.DSMT4">
                  <p:embed/>
                </p:oleObj>
              </mc:Choice>
              <mc:Fallback>
                <p:oleObj name="Equation" r:id="rId13" imgW="1828800" imgH="381000" progId="Equation.DSMT4">
                  <p:embed/>
                  <p:pic>
                    <p:nvPicPr>
                      <p:cNvPr id="0" name="Object 3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99226" y="3544022"/>
                        <a:ext cx="2937372" cy="611953"/>
                      </a:xfrm>
                      <a:prstGeom prst="rect">
                        <a:avLst/>
                      </a:prstGeom>
                      <a:noFill/>
                    </p:spPr>
                  </p:pic>
                </p:oleObj>
              </mc:Fallback>
            </mc:AlternateContent>
          </a:graphicData>
        </a:graphic>
      </p:graphicFrame>
      <p:sp>
        <p:nvSpPr>
          <p:cNvPr id="48" name="下箭头 47"/>
          <p:cNvSpPr/>
          <p:nvPr/>
        </p:nvSpPr>
        <p:spPr>
          <a:xfrm rot="16200000">
            <a:off x="5429826" y="2620161"/>
            <a:ext cx="995423" cy="2603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内容占位符 2">
            <a:extLst>
              <a:ext uri="{FF2B5EF4-FFF2-40B4-BE49-F238E27FC236}">
                <a16:creationId xmlns:a16="http://schemas.microsoft.com/office/drawing/2014/main" xmlns="" id="{9D6C4CD6-4A53-4431-9BDD-B1BE38587585}"/>
              </a:ext>
            </a:extLst>
          </p:cNvPr>
          <p:cNvSpPr txBox="1">
            <a:spLocks/>
          </p:cNvSpPr>
          <p:nvPr/>
        </p:nvSpPr>
        <p:spPr>
          <a:xfrm>
            <a:off x="441080" y="4509281"/>
            <a:ext cx="1198886" cy="1214185"/>
          </a:xfrm>
          <a:prstGeom prst="rect">
            <a:avLst/>
          </a:prstGeom>
          <a:solidFill>
            <a:srgbClr val="92D050"/>
          </a:solidFill>
        </p:spPr>
        <p:txBody>
          <a:bodyPr vert="horz" lIns="90000" tIns="0" rIns="91440" bIns="0" rtlCol="0">
            <a:noAutofit/>
          </a:bodyPr>
          <a:lstStyle>
            <a:lvl1pPr marL="228587" indent="-228587" algn="l" defTabSz="914347" rtl="0" eaLnBrk="1" fontAlgn="ctr" latinLnBrk="0" hangingPunct="1">
              <a:lnSpc>
                <a:spcPct val="100000"/>
              </a:lnSpc>
              <a:spcBef>
                <a:spcPts val="300"/>
              </a:spcBef>
              <a:spcAft>
                <a:spcPts val="0"/>
              </a:spcAft>
              <a:buSzPct val="90000"/>
              <a:buFontTx/>
              <a:buBlip>
                <a:blip r:embed="rId15"/>
              </a:buBlip>
              <a:defRPr lang="zh-CN" altLang="en-US" sz="2800" b="0" kern="1200" baseline="0" dirty="0" smtClean="0">
                <a:solidFill>
                  <a:srgbClr val="002060"/>
                </a:solidFill>
                <a:latin typeface="Arial" panose="020B0604020202020204" pitchFamily="34" charset="0"/>
                <a:ea typeface="黑体" panose="02010609060101010101" pitchFamily="49" charset="-122"/>
                <a:cs typeface="Arial" panose="020B0604020202020204" pitchFamily="34" charset="0"/>
              </a:defRPr>
            </a:lvl1pPr>
            <a:lvl2pPr marL="361950" indent="-184150" algn="l" defTabSz="914347" rtl="0" eaLnBrk="1" latinLnBrk="0" hangingPunct="1">
              <a:lnSpc>
                <a:spcPct val="100000"/>
              </a:lnSpc>
              <a:spcBef>
                <a:spcPts val="300"/>
              </a:spcBef>
              <a:spcAft>
                <a:spcPts val="0"/>
              </a:spcAft>
              <a:buSzPct val="120000"/>
              <a:buFontTx/>
              <a:buBlip>
                <a:blip r:embed="rId16"/>
              </a:buBlip>
              <a:defRPr sz="2400" b="0" kern="1200" baseline="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defRPr>
            </a:lvl2pPr>
            <a:lvl3pPr marL="450850" indent="-184150" algn="l" defTabSz="914347" rtl="0" eaLnBrk="1" latinLnBrk="0" hangingPunct="1">
              <a:lnSpc>
                <a:spcPct val="100000"/>
              </a:lnSpc>
              <a:spcBef>
                <a:spcPts val="300"/>
              </a:spcBef>
              <a:spcAft>
                <a:spcPts val="0"/>
              </a:spcAft>
              <a:buClr>
                <a:schemeClr val="tx1"/>
              </a:buClr>
              <a:buSzPct val="90000"/>
              <a:buFont typeface="Wingdings" panose="05000000000000000000" pitchFamily="2" charset="2"/>
              <a:buChar char="]"/>
              <a:defRPr sz="1800" b="0" kern="1200" baseline="0">
                <a:solidFill>
                  <a:schemeClr val="accent4">
                    <a:lumMod val="50000"/>
                  </a:schemeClr>
                </a:solidFill>
                <a:latin typeface="Arial" panose="020B0604020202020204" pitchFamily="34" charset="0"/>
                <a:ea typeface="微软雅黑" panose="020B0503020204020204" pitchFamily="34" charset="-122"/>
                <a:cs typeface="Arial" panose="020B0604020202020204" pitchFamily="34" charset="0"/>
              </a:defRPr>
            </a:lvl3pPr>
            <a:lvl4pPr marL="1600105"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4pPr>
            <a:lvl5pPr marL="2057278"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5pPr>
            <a:lvl6pPr marL="2514451"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79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69"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zh-CN" altLang="en-US" sz="4000" dirty="0" smtClean="0"/>
              <a:t>求解</a:t>
            </a:r>
            <a:endParaRPr lang="en-US" altLang="zh-CN" sz="4000" dirty="0" smtClean="0"/>
          </a:p>
          <a:p>
            <a:pPr marL="0" indent="0">
              <a:buNone/>
            </a:pPr>
            <a:r>
              <a:rPr lang="zh-CN" altLang="en-US" sz="4000" dirty="0" smtClean="0"/>
              <a:t>思路</a:t>
            </a:r>
            <a:endParaRPr lang="zh-CN" altLang="en-US" sz="4000" dirty="0"/>
          </a:p>
        </p:txBody>
      </p:sp>
      <p:grpSp>
        <p:nvGrpSpPr>
          <p:cNvPr id="50" name="组合 49"/>
          <p:cNvGrpSpPr/>
          <p:nvPr/>
        </p:nvGrpSpPr>
        <p:grpSpPr>
          <a:xfrm>
            <a:off x="1939126" y="4651659"/>
            <a:ext cx="2210258" cy="1014139"/>
            <a:chOff x="1336907" y="1013033"/>
            <a:chExt cx="2310167" cy="1604777"/>
          </a:xfrm>
        </p:grpSpPr>
        <p:sp>
          <p:nvSpPr>
            <p:cNvPr id="51" name="圆角矩形 50"/>
            <p:cNvSpPr/>
            <p:nvPr/>
          </p:nvSpPr>
          <p:spPr>
            <a:xfrm>
              <a:off x="1336907" y="1013033"/>
              <a:ext cx="2310167" cy="1604777"/>
            </a:xfrm>
            <a:prstGeom prst="roundRect">
              <a:avLst>
                <a:gd name="adj" fmla="val 10000"/>
              </a:avLst>
            </a:prstGeom>
            <a:solidFill>
              <a:srgbClr val="4472C4">
                <a:hueOff val="-2673943"/>
                <a:satOff val="-3719"/>
                <a:lumOff val="-1426"/>
                <a:alphaOff val="0"/>
              </a:srgbClr>
            </a:solid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52" name="圆角矩形 6"/>
            <p:cNvSpPr/>
            <p:nvPr/>
          </p:nvSpPr>
          <p:spPr>
            <a:xfrm>
              <a:off x="2033371" y="1382535"/>
              <a:ext cx="1319149" cy="7683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endParaRPr lang="zh-CN" altLang="en-US" sz="2000" kern="1200" dirty="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endParaRPr>
            </a:p>
          </p:txBody>
        </p:sp>
      </p:grpSp>
      <p:sp>
        <p:nvSpPr>
          <p:cNvPr id="53" name="圆角矩形 4"/>
          <p:cNvSpPr/>
          <p:nvPr/>
        </p:nvSpPr>
        <p:spPr>
          <a:xfrm>
            <a:off x="1991033" y="4951410"/>
            <a:ext cx="2106443" cy="43556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zh-CN" altLang="en-US" sz="2400" kern="1200" dirty="0"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推导波数域</a:t>
            </a:r>
            <a:r>
              <a:rPr lang="en-US" altLang="zh-CN" sz="2400" kern="1200" dirty="0"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Green</a:t>
            </a:r>
            <a:r>
              <a:rPr lang="zh-CN" altLang="en-US" sz="2400" kern="1200" dirty="0"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函数</a:t>
            </a:r>
            <a:r>
              <a:rPr lang="en-US" altLang="zh-CN" sz="2400" dirty="0" err="1">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Gn</a:t>
            </a:r>
            <a:endParaRPr lang="zh-CN" altLang="en-US" sz="2400" kern="1200" dirty="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grpSp>
        <p:nvGrpSpPr>
          <p:cNvPr id="54" name="组合 53"/>
          <p:cNvGrpSpPr/>
          <p:nvPr/>
        </p:nvGrpSpPr>
        <p:grpSpPr>
          <a:xfrm>
            <a:off x="4547551" y="4655498"/>
            <a:ext cx="2210258" cy="1014139"/>
            <a:chOff x="1336907" y="1013033"/>
            <a:chExt cx="2310167" cy="1604777"/>
          </a:xfrm>
        </p:grpSpPr>
        <p:sp>
          <p:nvSpPr>
            <p:cNvPr id="55" name="圆角矩形 54"/>
            <p:cNvSpPr/>
            <p:nvPr/>
          </p:nvSpPr>
          <p:spPr>
            <a:xfrm>
              <a:off x="1336907" y="1013033"/>
              <a:ext cx="2310167" cy="1604777"/>
            </a:xfrm>
            <a:prstGeom prst="roundRect">
              <a:avLst>
                <a:gd name="adj" fmla="val 10000"/>
              </a:avLst>
            </a:prstGeom>
            <a:solidFill>
              <a:srgbClr val="4472C4">
                <a:hueOff val="-2673943"/>
                <a:satOff val="-3719"/>
                <a:lumOff val="-1426"/>
                <a:alphaOff val="0"/>
              </a:srgbClr>
            </a:solid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56" name="圆角矩形 6"/>
            <p:cNvSpPr/>
            <p:nvPr/>
          </p:nvSpPr>
          <p:spPr>
            <a:xfrm>
              <a:off x="2033371" y="1382535"/>
              <a:ext cx="1319149" cy="7683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endParaRPr lang="zh-CN" altLang="en-US" sz="2000" kern="1200" dirty="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endParaRPr>
            </a:p>
          </p:txBody>
        </p:sp>
      </p:grpSp>
      <p:sp>
        <p:nvSpPr>
          <p:cNvPr id="57" name="圆角矩形 4"/>
          <p:cNvSpPr/>
          <p:nvPr/>
        </p:nvSpPr>
        <p:spPr>
          <a:xfrm>
            <a:off x="4599458" y="4958619"/>
            <a:ext cx="2106443" cy="43556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zh-CN" altLang="en-US" sz="2400" kern="1200" dirty="0"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满足边界条件</a:t>
            </a:r>
            <a:endParaRPr lang="zh-CN" altLang="en-US" sz="2400" kern="1200" dirty="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grpSp>
        <p:nvGrpSpPr>
          <p:cNvPr id="59" name="组合 58"/>
          <p:cNvGrpSpPr/>
          <p:nvPr/>
        </p:nvGrpSpPr>
        <p:grpSpPr>
          <a:xfrm>
            <a:off x="8846816" y="4669333"/>
            <a:ext cx="2210258" cy="1014139"/>
            <a:chOff x="1336907" y="1013033"/>
            <a:chExt cx="2310167" cy="1604777"/>
          </a:xfrm>
        </p:grpSpPr>
        <p:sp>
          <p:nvSpPr>
            <p:cNvPr id="60" name="圆角矩形 59"/>
            <p:cNvSpPr/>
            <p:nvPr/>
          </p:nvSpPr>
          <p:spPr>
            <a:xfrm>
              <a:off x="1336907" y="1013033"/>
              <a:ext cx="2310167" cy="1604777"/>
            </a:xfrm>
            <a:prstGeom prst="roundRect">
              <a:avLst>
                <a:gd name="adj" fmla="val 10000"/>
              </a:avLst>
            </a:prstGeom>
            <a:solidFill>
              <a:srgbClr val="4472C4">
                <a:hueOff val="-2673943"/>
                <a:satOff val="-3719"/>
                <a:lumOff val="-1426"/>
                <a:alphaOff val="0"/>
              </a:srgbClr>
            </a:solid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61" name="圆角矩形 6"/>
            <p:cNvSpPr/>
            <p:nvPr/>
          </p:nvSpPr>
          <p:spPr>
            <a:xfrm>
              <a:off x="2033371" y="1382535"/>
              <a:ext cx="1319149" cy="7683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endParaRPr lang="zh-CN" altLang="en-US" sz="2000" kern="1200" dirty="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endParaRPr>
            </a:p>
          </p:txBody>
        </p:sp>
      </p:grpSp>
      <p:sp>
        <p:nvSpPr>
          <p:cNvPr id="62" name="圆角矩形 4"/>
          <p:cNvSpPr/>
          <p:nvPr/>
        </p:nvSpPr>
        <p:spPr>
          <a:xfrm>
            <a:off x="8897274" y="4951409"/>
            <a:ext cx="2106443" cy="43556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zh-CN" altLang="en-US" sz="2400" kern="1200" dirty="0"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结果累加到</a:t>
            </a:r>
            <a:endParaRPr lang="en-US" altLang="zh-CN" sz="2400" kern="1200" dirty="0"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lvl="0" algn="ctr" defTabSz="889000">
              <a:lnSpc>
                <a:spcPct val="90000"/>
              </a:lnSpc>
              <a:spcBef>
                <a:spcPct val="0"/>
              </a:spcBef>
              <a:spcAft>
                <a:spcPct val="35000"/>
              </a:spcAft>
            </a:pPr>
            <a:r>
              <a:rPr lang="zh-CN" altLang="en-US" sz="2400" kern="1200" dirty="0"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时间域</a:t>
            </a:r>
            <a:endParaRPr lang="zh-CN" altLang="en-US" sz="2400" kern="1200" dirty="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cxnSp>
        <p:nvCxnSpPr>
          <p:cNvPr id="65" name="直接箭头连接符 64"/>
          <p:cNvCxnSpPr>
            <a:stCxn id="51" idx="3"/>
            <a:endCxn id="55" idx="1"/>
          </p:cNvCxnSpPr>
          <p:nvPr/>
        </p:nvCxnSpPr>
        <p:spPr>
          <a:xfrm>
            <a:off x="4149384" y="5158729"/>
            <a:ext cx="398167" cy="3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endCxn id="60" idx="1"/>
          </p:cNvCxnSpPr>
          <p:nvPr/>
        </p:nvCxnSpPr>
        <p:spPr>
          <a:xfrm>
            <a:off x="6777595" y="5158728"/>
            <a:ext cx="2069221" cy="17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矩形 69"/>
          <p:cNvSpPr/>
          <p:nvPr/>
        </p:nvSpPr>
        <p:spPr>
          <a:xfrm>
            <a:off x="6786596" y="4811876"/>
            <a:ext cx="2031325" cy="338554"/>
          </a:xfrm>
          <a:prstGeom prst="rect">
            <a:avLst/>
          </a:prstGeom>
        </p:spPr>
        <p:txBody>
          <a:bodyPr wrap="none">
            <a:spAutoFit/>
          </a:bodyPr>
          <a:lstStyle/>
          <a:p>
            <a:r>
              <a:rPr lang="zh-CN" altLang="en-US" sz="1600" dirty="0">
                <a:effectLst>
                  <a:outerShdw blurRad="38100" dist="38100" dir="2700000" algn="tl">
                    <a:srgbClr val="000000">
                      <a:alpha val="43137"/>
                    </a:srgbClr>
                  </a:outerShdw>
                </a:effectLst>
              </a:rPr>
              <a:t>旋流管道特征值求解</a:t>
            </a:r>
          </a:p>
        </p:txBody>
      </p:sp>
      <p:sp>
        <p:nvSpPr>
          <p:cNvPr id="71" name="页脚占位符 4"/>
          <p:cNvSpPr>
            <a:spLocks noGrp="1"/>
          </p:cNvSpPr>
          <p:nvPr>
            <p:ph type="ftr" sz="quarter" idx="11"/>
          </p:nvPr>
        </p:nvSpPr>
        <p:spPr>
          <a:xfrm>
            <a:off x="630382" y="6020949"/>
            <a:ext cx="6747163" cy="459228"/>
          </a:xfrm>
        </p:spPr>
        <p:txBody>
          <a:bodyPr/>
          <a:lstStyle/>
          <a:p>
            <a:r>
              <a:rPr lang="zh-CN" altLang="en-US" dirty="0" smtClean="0"/>
              <a:t>旋流管道声模态与声类比（</a:t>
            </a:r>
            <a:r>
              <a:rPr lang="en-US" altLang="zh-CN" dirty="0" smtClean="0"/>
              <a:t>SJTU-SVN</a:t>
            </a:r>
            <a:r>
              <a:rPr lang="zh-CN" altLang="en-US" dirty="0" smtClean="0"/>
              <a:t>）</a:t>
            </a:r>
            <a:endParaRPr lang="zh-CN" altLang="en-US" dirty="0"/>
          </a:p>
        </p:txBody>
      </p:sp>
      <p:sp>
        <p:nvSpPr>
          <p:cNvPr id="72" name="日期占位符 3"/>
          <p:cNvSpPr>
            <a:spLocks noGrp="1"/>
          </p:cNvSpPr>
          <p:nvPr>
            <p:ph type="dt" sz="half" idx="2"/>
          </p:nvPr>
        </p:nvSpPr>
        <p:spPr>
          <a:xfrm>
            <a:off x="8693447" y="6193938"/>
            <a:ext cx="1015371" cy="221357"/>
          </a:xfrm>
        </p:spPr>
        <p:txBody>
          <a:bodyPr/>
          <a:lstStyle/>
          <a:p>
            <a:r>
              <a:rPr lang="en-US" altLang="zh-CN" dirty="0" smtClean="0"/>
              <a:t>2018-12-02</a:t>
            </a:r>
            <a:endParaRPr lang="zh-CN" altLang="en-US" dirty="0"/>
          </a:p>
        </p:txBody>
      </p:sp>
    </p:spTree>
    <p:extLst>
      <p:ext uri="{BB962C8B-B14F-4D97-AF65-F5344CB8AC3E}">
        <p14:creationId xmlns:p14="http://schemas.microsoft.com/office/powerpoint/2010/main" val="39539228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 </a:t>
            </a:r>
            <a:r>
              <a:rPr lang="zh-CN" altLang="en-US" dirty="0" smtClean="0"/>
              <a:t>单极子噪声</a:t>
            </a:r>
            <a:r>
              <a:rPr lang="en-US" altLang="zh-CN" dirty="0" smtClean="0"/>
              <a:t>-</a:t>
            </a:r>
            <a:r>
              <a:rPr lang="zh-CN" altLang="en-US" dirty="0" smtClean="0"/>
              <a:t>对比无旋流</a:t>
            </a:r>
            <a:r>
              <a:rPr lang="en-US" altLang="zh-CN" dirty="0" smtClean="0"/>
              <a:t>/</a:t>
            </a:r>
            <a:r>
              <a:rPr lang="zh-CN" altLang="en-US" dirty="0" smtClean="0"/>
              <a:t>声衬</a:t>
            </a:r>
            <a:r>
              <a:rPr lang="en-US" altLang="zh-CN" dirty="0" smtClean="0"/>
              <a:t>/</a:t>
            </a:r>
            <a:r>
              <a:rPr lang="zh-CN" altLang="en-US" dirty="0" smtClean="0"/>
              <a:t>有旋流</a:t>
            </a:r>
            <a:endParaRPr lang="zh-CN" altLang="en-US" dirty="0"/>
          </a:p>
        </p:txBody>
      </p:sp>
      <p:sp>
        <p:nvSpPr>
          <p:cNvPr id="6" name="灯片编号占位符 5"/>
          <p:cNvSpPr>
            <a:spLocks noGrp="1"/>
          </p:cNvSpPr>
          <p:nvPr>
            <p:ph type="sldNum" sz="quarter" idx="12"/>
          </p:nvPr>
        </p:nvSpPr>
        <p:spPr/>
        <p:txBody>
          <a:bodyPr/>
          <a:lstStyle/>
          <a:p>
            <a:fld id="{DEA19E0E-33C5-407F-B9FB-31BDCF2C117F}" type="slidenum">
              <a:rPr lang="zh-CN" altLang="en-US" smtClean="0"/>
              <a:pPr/>
              <a:t>28</a:t>
            </a:fld>
            <a:endParaRPr lang="zh-CN" altLang="en-US" dirty="0"/>
          </a:p>
        </p:txBody>
      </p:sp>
      <p:pic>
        <p:nvPicPr>
          <p:cNvPr id="8" name="无旋流单极子噪声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3" y="729268"/>
            <a:ext cx="5150737" cy="1826130"/>
          </a:xfrm>
          <a:prstGeom prst="rect">
            <a:avLst/>
          </a:prstGeom>
        </p:spPr>
      </p:pic>
      <p:pic>
        <p:nvPicPr>
          <p:cNvPr id="9" name="声衬--无旋流单极子噪声">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3" y="2514356"/>
            <a:ext cx="5150738" cy="1721978"/>
          </a:xfrm>
          <a:prstGeom prst="rect">
            <a:avLst/>
          </a:prstGeom>
        </p:spPr>
      </p:pic>
      <p:sp>
        <p:nvSpPr>
          <p:cNvPr id="10" name="内容占位符 2"/>
          <p:cNvSpPr txBox="1">
            <a:spLocks/>
          </p:cNvSpPr>
          <p:nvPr/>
        </p:nvSpPr>
        <p:spPr>
          <a:xfrm>
            <a:off x="9143075" y="876927"/>
            <a:ext cx="2202438" cy="1996791"/>
          </a:xfrm>
          <a:prstGeom prst="rect">
            <a:avLst/>
          </a:prstGeom>
          <a:ln>
            <a:solidFill>
              <a:schemeClr val="tx1"/>
            </a:solidFill>
          </a:ln>
        </p:spPr>
        <p:txBody>
          <a:bodyPr vert="horz" lIns="90000" tIns="0" rIns="91440" bIns="0" rtlCol="0">
            <a:normAutofit fontScale="92500"/>
          </a:bodyPr>
          <a:lstStyle>
            <a:lvl1pPr marL="228587" indent="-228587" algn="l" defTabSz="914347" rtl="0" eaLnBrk="1" fontAlgn="ctr" latinLnBrk="0" hangingPunct="1">
              <a:lnSpc>
                <a:spcPct val="100000"/>
              </a:lnSpc>
              <a:spcBef>
                <a:spcPts val="300"/>
              </a:spcBef>
              <a:spcAft>
                <a:spcPts val="0"/>
              </a:spcAft>
              <a:buSzPct val="90000"/>
              <a:buFontTx/>
              <a:buBlip>
                <a:blip r:embed="rId11"/>
              </a:buBlip>
              <a:defRPr lang="zh-CN" altLang="en-US" sz="2800" b="0" kern="1200" baseline="0" dirty="0" smtClean="0">
                <a:solidFill>
                  <a:srgbClr val="002060"/>
                </a:solidFill>
                <a:latin typeface="Arial" panose="020B0604020202020204" pitchFamily="34" charset="0"/>
                <a:ea typeface="黑体" panose="02010609060101010101" pitchFamily="49" charset="-122"/>
                <a:cs typeface="Arial" panose="020B0604020202020204" pitchFamily="34" charset="0"/>
              </a:defRPr>
            </a:lvl1pPr>
            <a:lvl2pPr marL="361950" indent="-184150" algn="l" defTabSz="914347" rtl="0" eaLnBrk="1" latinLnBrk="0" hangingPunct="1">
              <a:lnSpc>
                <a:spcPct val="100000"/>
              </a:lnSpc>
              <a:spcBef>
                <a:spcPts val="300"/>
              </a:spcBef>
              <a:spcAft>
                <a:spcPts val="0"/>
              </a:spcAft>
              <a:buSzPct val="120000"/>
              <a:buFontTx/>
              <a:buBlip>
                <a:blip r:embed="rId12"/>
              </a:buBlip>
              <a:defRPr sz="2400" b="0" kern="1200" baseline="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defRPr>
            </a:lvl2pPr>
            <a:lvl3pPr marL="450850" indent="-184150" algn="l" defTabSz="914347" rtl="0" eaLnBrk="1" latinLnBrk="0" hangingPunct="1">
              <a:lnSpc>
                <a:spcPct val="100000"/>
              </a:lnSpc>
              <a:spcBef>
                <a:spcPts val="300"/>
              </a:spcBef>
              <a:spcAft>
                <a:spcPts val="0"/>
              </a:spcAft>
              <a:buClr>
                <a:schemeClr val="tx1"/>
              </a:buClr>
              <a:buSzPct val="90000"/>
              <a:buFont typeface="Wingdings" panose="05000000000000000000" pitchFamily="2" charset="2"/>
              <a:buChar char="]"/>
              <a:defRPr sz="1800" b="0" kern="1200" baseline="0">
                <a:solidFill>
                  <a:schemeClr val="accent4">
                    <a:lumMod val="50000"/>
                  </a:schemeClr>
                </a:solidFill>
                <a:latin typeface="Arial" panose="020B0604020202020204" pitchFamily="34" charset="0"/>
                <a:ea typeface="微软雅黑" panose="020B0503020204020204" pitchFamily="34" charset="-122"/>
                <a:cs typeface="Arial" panose="020B0604020202020204" pitchFamily="34" charset="0"/>
              </a:defRPr>
            </a:lvl3pPr>
            <a:lvl4pPr marL="1600105"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4pPr>
            <a:lvl5pPr marL="2057278"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5pPr>
            <a:lvl6pPr marL="2514451"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79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69"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spcBef>
                <a:spcPts val="600"/>
              </a:spcBef>
            </a:pPr>
            <a:r>
              <a:rPr lang="zh-CN" altLang="en-US" sz="2400" dirty="0" smtClean="0"/>
              <a:t>声衬规整模态，并降低噪声</a:t>
            </a:r>
            <a:endParaRPr lang="en-US" altLang="zh-CN" sz="2400" dirty="0" smtClean="0"/>
          </a:p>
          <a:p>
            <a:pPr>
              <a:spcBef>
                <a:spcPts val="600"/>
              </a:spcBef>
            </a:pPr>
            <a:r>
              <a:rPr lang="zh-CN" altLang="en-US" sz="2400" dirty="0" smtClean="0"/>
              <a:t>旋流改变对流波数，使某几阶模态增强</a:t>
            </a:r>
            <a:endParaRPr lang="en-US" altLang="zh-CN" sz="2400" dirty="0" smtClean="0"/>
          </a:p>
          <a:p>
            <a:pPr>
              <a:spcBef>
                <a:spcPts val="600"/>
              </a:spcBef>
            </a:pPr>
            <a:endParaRPr lang="en-US" altLang="zh-CN" sz="2400" dirty="0" smtClean="0"/>
          </a:p>
          <a:p>
            <a:pPr>
              <a:spcBef>
                <a:spcPts val="600"/>
              </a:spcBef>
            </a:pPr>
            <a:endParaRPr lang="en-US" altLang="zh-CN" sz="2400" dirty="0" smtClean="0"/>
          </a:p>
          <a:p>
            <a:pPr>
              <a:spcBef>
                <a:spcPts val="600"/>
              </a:spcBef>
            </a:pPr>
            <a:endParaRPr lang="en-US" altLang="zh-CN" sz="2400" dirty="0"/>
          </a:p>
          <a:p>
            <a:pPr>
              <a:spcBef>
                <a:spcPts val="600"/>
              </a:spcBef>
            </a:pPr>
            <a:endParaRPr lang="zh-CN" altLang="en-US" sz="2400" dirty="0"/>
          </a:p>
          <a:p>
            <a:pPr>
              <a:spcBef>
                <a:spcPts val="600"/>
              </a:spcBef>
            </a:pPr>
            <a:endParaRPr lang="en-US" altLang="zh-CN" sz="2400" dirty="0" smtClean="0"/>
          </a:p>
          <a:p>
            <a:pPr>
              <a:spcBef>
                <a:spcPts val="600"/>
              </a:spcBef>
            </a:pPr>
            <a:endParaRPr lang="en-US" altLang="zh-CN" sz="2400" dirty="0"/>
          </a:p>
        </p:txBody>
      </p:sp>
      <p:pic>
        <p:nvPicPr>
          <p:cNvPr id="11" name="有旋流单极子噪声">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5" y="4236334"/>
            <a:ext cx="5158803" cy="1726740"/>
          </a:xfrm>
          <a:prstGeom prst="rect">
            <a:avLst/>
          </a:prstGeom>
        </p:spPr>
      </p:pic>
      <p:pic>
        <p:nvPicPr>
          <p:cNvPr id="12" name="图片 11"/>
          <p:cNvPicPr/>
          <p:nvPr/>
        </p:nvPicPr>
        <p:blipFill>
          <a:blip r:embed="rId14"/>
          <a:stretch>
            <a:fillRect/>
          </a:stretch>
        </p:blipFill>
        <p:spPr>
          <a:xfrm>
            <a:off x="5027964" y="712702"/>
            <a:ext cx="3819649" cy="2606843"/>
          </a:xfrm>
          <a:prstGeom prst="rect">
            <a:avLst/>
          </a:prstGeom>
        </p:spPr>
      </p:pic>
      <p:pic>
        <p:nvPicPr>
          <p:cNvPr id="13" name="图片 12"/>
          <p:cNvPicPr/>
          <p:nvPr/>
        </p:nvPicPr>
        <p:blipFill>
          <a:blip r:embed="rId15"/>
          <a:stretch>
            <a:fillRect/>
          </a:stretch>
        </p:blipFill>
        <p:spPr>
          <a:xfrm>
            <a:off x="5046495" y="3362444"/>
            <a:ext cx="3811586" cy="2629568"/>
          </a:xfrm>
          <a:prstGeom prst="rect">
            <a:avLst/>
          </a:prstGeom>
        </p:spPr>
      </p:pic>
      <p:sp>
        <p:nvSpPr>
          <p:cNvPr id="20" name="文本框 19"/>
          <p:cNvSpPr txBox="1"/>
          <p:nvPr/>
        </p:nvSpPr>
        <p:spPr>
          <a:xfrm>
            <a:off x="8668264" y="1306127"/>
            <a:ext cx="474810" cy="1138389"/>
          </a:xfrm>
          <a:prstGeom prst="rect">
            <a:avLst/>
          </a:prstGeom>
          <a:noFill/>
        </p:spPr>
        <p:txBody>
          <a:bodyPr wrap="none" rtlCol="0">
            <a:spAutoFit/>
          </a:bodyPr>
          <a:lstStyle/>
          <a:p>
            <a:r>
              <a:rPr lang="zh-CN" altLang="en-US" dirty="0" smtClean="0">
                <a:effectLst>
                  <a:outerShdw blurRad="38100" dist="38100" dir="2700000" algn="tl">
                    <a:srgbClr val="000000">
                      <a:alpha val="43137"/>
                    </a:srgbClr>
                  </a:outerShdw>
                </a:effectLst>
              </a:rPr>
              <a:t>无</a:t>
            </a:r>
            <a:endParaRPr lang="en-US" altLang="zh-CN" dirty="0" smtClean="0">
              <a:effectLst>
                <a:outerShdw blurRad="38100" dist="38100" dir="2700000" algn="tl">
                  <a:srgbClr val="000000">
                    <a:alpha val="43137"/>
                  </a:srgbClr>
                </a:outerShdw>
              </a:effectLst>
            </a:endParaRPr>
          </a:p>
          <a:p>
            <a:r>
              <a:rPr lang="zh-CN" altLang="en-US" dirty="0" smtClean="0">
                <a:effectLst>
                  <a:outerShdw blurRad="38100" dist="38100" dir="2700000" algn="tl">
                    <a:srgbClr val="000000">
                      <a:alpha val="43137"/>
                    </a:srgbClr>
                  </a:outerShdw>
                </a:effectLst>
              </a:rPr>
              <a:t>旋</a:t>
            </a:r>
            <a:endParaRPr lang="en-US" altLang="zh-CN" dirty="0" smtClean="0">
              <a:effectLst>
                <a:outerShdw blurRad="38100" dist="38100" dir="2700000" algn="tl">
                  <a:srgbClr val="000000">
                    <a:alpha val="43137"/>
                  </a:srgbClr>
                </a:outerShdw>
              </a:effectLst>
            </a:endParaRPr>
          </a:p>
          <a:p>
            <a:r>
              <a:rPr lang="zh-CN" altLang="en-US" dirty="0" smtClean="0">
                <a:effectLst>
                  <a:outerShdw blurRad="38100" dist="38100" dir="2700000" algn="tl">
                    <a:srgbClr val="000000">
                      <a:alpha val="43137"/>
                    </a:srgbClr>
                  </a:outerShdw>
                </a:effectLst>
              </a:rPr>
              <a:t>流</a:t>
            </a:r>
            <a:endParaRPr lang="zh-CN" altLang="en-US" dirty="0">
              <a:effectLst>
                <a:outerShdw blurRad="38100" dist="38100" dir="2700000" algn="tl">
                  <a:srgbClr val="000000">
                    <a:alpha val="43137"/>
                  </a:srgbClr>
                </a:outerShdw>
              </a:effectLst>
            </a:endParaRPr>
          </a:p>
        </p:txBody>
      </p:sp>
      <p:sp>
        <p:nvSpPr>
          <p:cNvPr id="21" name="文本框 20"/>
          <p:cNvSpPr txBox="1"/>
          <p:nvPr/>
        </p:nvSpPr>
        <p:spPr>
          <a:xfrm>
            <a:off x="8702062" y="4187239"/>
            <a:ext cx="474810" cy="789703"/>
          </a:xfrm>
          <a:prstGeom prst="rect">
            <a:avLst/>
          </a:prstGeom>
          <a:noFill/>
        </p:spPr>
        <p:txBody>
          <a:bodyPr wrap="none" rtlCol="0">
            <a:spAutoFit/>
          </a:bodyPr>
          <a:lstStyle/>
          <a:p>
            <a:r>
              <a:rPr lang="zh-CN" altLang="en-US" dirty="0" smtClean="0">
                <a:effectLst>
                  <a:outerShdw blurRad="38100" dist="38100" dir="2700000" algn="tl">
                    <a:srgbClr val="000000">
                      <a:alpha val="43137"/>
                    </a:srgbClr>
                  </a:outerShdw>
                </a:effectLst>
              </a:rPr>
              <a:t>旋</a:t>
            </a:r>
            <a:endParaRPr lang="en-US" altLang="zh-CN" dirty="0" smtClean="0">
              <a:effectLst>
                <a:outerShdw blurRad="38100" dist="38100" dir="2700000" algn="tl">
                  <a:srgbClr val="000000">
                    <a:alpha val="43137"/>
                  </a:srgbClr>
                </a:outerShdw>
              </a:effectLst>
            </a:endParaRPr>
          </a:p>
          <a:p>
            <a:r>
              <a:rPr lang="zh-CN" altLang="en-US" dirty="0" smtClean="0">
                <a:effectLst>
                  <a:outerShdw blurRad="38100" dist="38100" dir="2700000" algn="tl">
                    <a:srgbClr val="000000">
                      <a:alpha val="43137"/>
                    </a:srgbClr>
                  </a:outerShdw>
                </a:effectLst>
              </a:rPr>
              <a:t>流</a:t>
            </a:r>
            <a:endParaRPr lang="zh-CN" altLang="en-US" dirty="0">
              <a:effectLst>
                <a:outerShdw blurRad="38100" dist="38100" dir="2700000" algn="tl">
                  <a:srgbClr val="000000">
                    <a:alpha val="43137"/>
                  </a:srgbClr>
                </a:outerShdw>
              </a:effectLst>
            </a:endParaRPr>
          </a:p>
        </p:txBody>
      </p:sp>
      <p:sp>
        <p:nvSpPr>
          <p:cNvPr id="22" name="内容占位符 2"/>
          <p:cNvSpPr txBox="1">
            <a:spLocks/>
          </p:cNvSpPr>
          <p:nvPr/>
        </p:nvSpPr>
        <p:spPr>
          <a:xfrm>
            <a:off x="9143074" y="3013395"/>
            <a:ext cx="2202437" cy="2799639"/>
          </a:xfrm>
          <a:prstGeom prst="rect">
            <a:avLst/>
          </a:prstGeom>
          <a:ln>
            <a:solidFill>
              <a:schemeClr val="tx1"/>
            </a:solidFill>
          </a:ln>
        </p:spPr>
        <p:txBody>
          <a:bodyPr vert="horz" lIns="90000" tIns="0" rIns="91440" bIns="0" rtlCol="0">
            <a:normAutofit fontScale="92500"/>
          </a:bodyPr>
          <a:lstStyle>
            <a:lvl1pPr marL="228587" indent="-228587" algn="l" defTabSz="914347" rtl="0" eaLnBrk="1" fontAlgn="ctr" latinLnBrk="0" hangingPunct="1">
              <a:lnSpc>
                <a:spcPct val="100000"/>
              </a:lnSpc>
              <a:spcBef>
                <a:spcPts val="300"/>
              </a:spcBef>
              <a:spcAft>
                <a:spcPts val="0"/>
              </a:spcAft>
              <a:buSzPct val="90000"/>
              <a:buFontTx/>
              <a:buBlip>
                <a:blip r:embed="rId11"/>
              </a:buBlip>
              <a:defRPr lang="zh-CN" altLang="en-US" sz="2800" b="0" kern="1200" baseline="0" dirty="0" smtClean="0">
                <a:solidFill>
                  <a:srgbClr val="002060"/>
                </a:solidFill>
                <a:latin typeface="Arial" panose="020B0604020202020204" pitchFamily="34" charset="0"/>
                <a:ea typeface="黑体" panose="02010609060101010101" pitchFamily="49" charset="-122"/>
                <a:cs typeface="Arial" panose="020B0604020202020204" pitchFamily="34" charset="0"/>
              </a:defRPr>
            </a:lvl1pPr>
            <a:lvl2pPr marL="361950" indent="-184150" algn="l" defTabSz="914347" rtl="0" eaLnBrk="1" latinLnBrk="0" hangingPunct="1">
              <a:lnSpc>
                <a:spcPct val="100000"/>
              </a:lnSpc>
              <a:spcBef>
                <a:spcPts val="300"/>
              </a:spcBef>
              <a:spcAft>
                <a:spcPts val="0"/>
              </a:spcAft>
              <a:buSzPct val="120000"/>
              <a:buFontTx/>
              <a:buBlip>
                <a:blip r:embed="rId12"/>
              </a:buBlip>
              <a:defRPr sz="2400" b="0" kern="1200" baseline="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defRPr>
            </a:lvl2pPr>
            <a:lvl3pPr marL="450850" indent="-184150" algn="l" defTabSz="914347" rtl="0" eaLnBrk="1" latinLnBrk="0" hangingPunct="1">
              <a:lnSpc>
                <a:spcPct val="100000"/>
              </a:lnSpc>
              <a:spcBef>
                <a:spcPts val="300"/>
              </a:spcBef>
              <a:spcAft>
                <a:spcPts val="0"/>
              </a:spcAft>
              <a:buClr>
                <a:schemeClr val="tx1"/>
              </a:buClr>
              <a:buSzPct val="90000"/>
              <a:buFont typeface="Wingdings" panose="05000000000000000000" pitchFamily="2" charset="2"/>
              <a:buChar char="]"/>
              <a:defRPr sz="1800" b="0" kern="1200" baseline="0">
                <a:solidFill>
                  <a:schemeClr val="accent4">
                    <a:lumMod val="50000"/>
                  </a:schemeClr>
                </a:solidFill>
                <a:latin typeface="Arial" panose="020B0604020202020204" pitchFamily="34" charset="0"/>
                <a:ea typeface="微软雅黑" panose="020B0503020204020204" pitchFamily="34" charset="-122"/>
                <a:cs typeface="Arial" panose="020B0604020202020204" pitchFamily="34" charset="0"/>
              </a:defRPr>
            </a:lvl3pPr>
            <a:lvl4pPr marL="1600105"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4pPr>
            <a:lvl5pPr marL="2057278"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5pPr>
            <a:lvl6pPr marL="2514451"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79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69"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spcBef>
                <a:spcPts val="600"/>
              </a:spcBef>
            </a:pPr>
            <a:r>
              <a:rPr lang="zh-CN" altLang="en-US" sz="2400" dirty="0" smtClean="0"/>
              <a:t>无旋流模态对称分布</a:t>
            </a:r>
            <a:r>
              <a:rPr lang="zh-CN" altLang="en-US" sz="2400" dirty="0"/>
              <a:t>；</a:t>
            </a:r>
            <a:r>
              <a:rPr lang="zh-CN" altLang="en-US" sz="2400" dirty="0" smtClean="0"/>
              <a:t>周向</a:t>
            </a:r>
            <a:r>
              <a:rPr lang="zh-CN" altLang="en-US" sz="2400" dirty="0"/>
              <a:t>模态绝对值超过</a:t>
            </a:r>
            <a:r>
              <a:rPr lang="en-US" altLang="zh-CN" sz="2400" dirty="0"/>
              <a:t>25</a:t>
            </a:r>
            <a:r>
              <a:rPr lang="zh-CN" altLang="en-US" sz="2400" dirty="0"/>
              <a:t>之后</a:t>
            </a:r>
            <a:r>
              <a:rPr lang="zh-CN" altLang="en-US" sz="2400" dirty="0" smtClean="0"/>
              <a:t>，迅速</a:t>
            </a:r>
            <a:r>
              <a:rPr lang="zh-CN" altLang="en-US" sz="2400" dirty="0"/>
              <a:t>呈现</a:t>
            </a:r>
            <a:r>
              <a:rPr lang="zh-CN" altLang="en-US" sz="2400" dirty="0" smtClean="0"/>
              <a:t>衰减</a:t>
            </a:r>
            <a:endParaRPr lang="en-US" altLang="zh-CN" sz="2400" dirty="0" smtClean="0"/>
          </a:p>
          <a:p>
            <a:pPr>
              <a:spcBef>
                <a:spcPts val="600"/>
              </a:spcBef>
            </a:pPr>
            <a:r>
              <a:rPr lang="zh-CN" altLang="en-US" sz="2400" dirty="0" smtClean="0"/>
              <a:t>有旋流</a:t>
            </a:r>
            <a:r>
              <a:rPr lang="zh-CN" altLang="zh-CN" sz="2400" dirty="0" smtClean="0"/>
              <a:t>能量</a:t>
            </a:r>
            <a:r>
              <a:rPr lang="zh-CN" altLang="zh-CN" sz="2400" dirty="0"/>
              <a:t>占比向负方向偏移</a:t>
            </a:r>
            <a:endParaRPr lang="en-US" altLang="zh-CN" sz="2400" dirty="0" smtClean="0"/>
          </a:p>
          <a:p>
            <a:pPr>
              <a:spcBef>
                <a:spcPts val="600"/>
              </a:spcBef>
            </a:pPr>
            <a:endParaRPr lang="en-US" altLang="zh-CN" sz="2400" dirty="0" smtClean="0"/>
          </a:p>
          <a:p>
            <a:pPr>
              <a:spcBef>
                <a:spcPts val="600"/>
              </a:spcBef>
            </a:pPr>
            <a:endParaRPr lang="en-US" altLang="zh-CN" sz="2400" dirty="0" smtClean="0"/>
          </a:p>
          <a:p>
            <a:pPr>
              <a:spcBef>
                <a:spcPts val="600"/>
              </a:spcBef>
            </a:pPr>
            <a:endParaRPr lang="en-US" altLang="zh-CN" sz="2400" dirty="0"/>
          </a:p>
          <a:p>
            <a:pPr>
              <a:spcBef>
                <a:spcPts val="600"/>
              </a:spcBef>
            </a:pPr>
            <a:endParaRPr lang="zh-CN" altLang="en-US" sz="2400" dirty="0"/>
          </a:p>
          <a:p>
            <a:pPr>
              <a:spcBef>
                <a:spcPts val="600"/>
              </a:spcBef>
            </a:pPr>
            <a:endParaRPr lang="en-US" altLang="zh-CN" sz="2400" dirty="0" smtClean="0"/>
          </a:p>
          <a:p>
            <a:pPr>
              <a:spcBef>
                <a:spcPts val="600"/>
              </a:spcBef>
            </a:pPr>
            <a:endParaRPr lang="en-US" altLang="zh-CN" sz="2400" dirty="0"/>
          </a:p>
        </p:txBody>
      </p:sp>
      <p:sp>
        <p:nvSpPr>
          <p:cNvPr id="24" name="页脚占位符 4"/>
          <p:cNvSpPr>
            <a:spLocks noGrp="1"/>
          </p:cNvSpPr>
          <p:nvPr>
            <p:ph type="ftr" sz="quarter" idx="11"/>
          </p:nvPr>
        </p:nvSpPr>
        <p:spPr>
          <a:xfrm>
            <a:off x="630382" y="6020949"/>
            <a:ext cx="6747163" cy="459228"/>
          </a:xfrm>
        </p:spPr>
        <p:txBody>
          <a:bodyPr/>
          <a:lstStyle/>
          <a:p>
            <a:r>
              <a:rPr lang="zh-CN" altLang="en-US" dirty="0" smtClean="0"/>
              <a:t>旋流管道声模态与声类比（</a:t>
            </a:r>
            <a:r>
              <a:rPr lang="en-US" altLang="zh-CN" dirty="0" smtClean="0"/>
              <a:t>SJTU-SVN</a:t>
            </a:r>
            <a:r>
              <a:rPr lang="zh-CN" altLang="en-US" dirty="0" smtClean="0"/>
              <a:t>）</a:t>
            </a:r>
            <a:endParaRPr lang="zh-CN" altLang="en-US" dirty="0"/>
          </a:p>
        </p:txBody>
      </p:sp>
      <p:sp>
        <p:nvSpPr>
          <p:cNvPr id="25" name="日期占位符 3"/>
          <p:cNvSpPr>
            <a:spLocks noGrp="1"/>
          </p:cNvSpPr>
          <p:nvPr>
            <p:ph type="dt" sz="half" idx="2"/>
          </p:nvPr>
        </p:nvSpPr>
        <p:spPr>
          <a:xfrm>
            <a:off x="8693447" y="6193938"/>
            <a:ext cx="1015371" cy="221357"/>
          </a:xfrm>
        </p:spPr>
        <p:txBody>
          <a:bodyPr/>
          <a:lstStyle/>
          <a:p>
            <a:r>
              <a:rPr lang="en-US" altLang="zh-CN" dirty="0" smtClean="0"/>
              <a:t>2018-12-02</a:t>
            </a:r>
            <a:endParaRPr lang="zh-CN" altLang="en-US" dirty="0"/>
          </a:p>
        </p:txBody>
      </p:sp>
    </p:spTree>
    <p:extLst>
      <p:ext uri="{BB962C8B-B14F-4D97-AF65-F5344CB8AC3E}">
        <p14:creationId xmlns:p14="http://schemas.microsoft.com/office/powerpoint/2010/main" val="36614658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video>
              <p:cMediaNode vol="80000">
                <p:cTn id="13" fill="hold" display="0">
                  <p:stCondLst>
                    <p:cond delay="indefinite"/>
                  </p:stCondLst>
                </p:cTn>
                <p:tgtEl>
                  <p:spTgt spid="9"/>
                </p:tgtEl>
              </p:cMediaNode>
            </p:video>
            <p:seq concurrent="1" nextAc="seek">
              <p:cTn id="14" restart="whenNotActive" fill="hold" evtFilter="cancelBubble" nodeType="interactiveSeq">
                <p:stCondLst>
                  <p:cond evt="onClick" delay="0">
                    <p:tgtEl>
                      <p:spTgt spid="11"/>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11"/>
                                        </p:tgtEl>
                                      </p:cBhvr>
                                    </p:cmd>
                                  </p:childTnLst>
                                </p:cTn>
                              </p:par>
                            </p:childTnLst>
                          </p:cTn>
                        </p:par>
                      </p:childTnLst>
                    </p:cTn>
                  </p:par>
                </p:childTnLst>
              </p:cTn>
              <p:nextCondLst>
                <p:cond evt="onClick" delay="0">
                  <p:tgtEl>
                    <p:spTgt spid="11"/>
                  </p:tgtEl>
                </p:cond>
              </p:nextCondLst>
            </p:seq>
            <p:video>
              <p:cMediaNode vol="80000">
                <p:cTn id="19" fill="hold" display="0">
                  <p:stCondLst>
                    <p:cond delay="indefinite"/>
                  </p:stCondLst>
                </p:cTn>
                <p:tgtEl>
                  <p:spTgt spid="11"/>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a:t>
            </a:r>
            <a:r>
              <a:rPr lang="zh-CN" altLang="en-US" dirty="0" smtClean="0"/>
              <a:t>偶极子噪声</a:t>
            </a:r>
            <a:endParaRPr lang="zh-CN" altLang="en-US" dirty="0"/>
          </a:p>
        </p:txBody>
      </p:sp>
      <p:pic>
        <p:nvPicPr>
          <p:cNvPr id="7" name="Dipole Noise Simulation w=25;Tr=0;Omag=0;Mx=0.5-by wjq-sjtu">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72110" y="844952"/>
            <a:ext cx="8369516" cy="3026615"/>
          </a:xfrm>
        </p:spPr>
      </p:pic>
      <p:sp>
        <p:nvSpPr>
          <p:cNvPr id="6" name="灯片编号占位符 5"/>
          <p:cNvSpPr>
            <a:spLocks noGrp="1"/>
          </p:cNvSpPr>
          <p:nvPr>
            <p:ph type="sldNum" sz="quarter" idx="12"/>
          </p:nvPr>
        </p:nvSpPr>
        <p:spPr/>
        <p:txBody>
          <a:bodyPr/>
          <a:lstStyle/>
          <a:p>
            <a:fld id="{DEA19E0E-33C5-407F-B9FB-31BDCF2C117F}" type="slidenum">
              <a:rPr lang="zh-CN" altLang="en-US" smtClean="0"/>
              <a:pPr/>
              <a:t>29</a:t>
            </a:fld>
            <a:endParaRPr lang="zh-CN" altLang="en-US" dirty="0"/>
          </a:p>
        </p:txBody>
      </p:sp>
      <p:sp>
        <p:nvSpPr>
          <p:cNvPr id="8" name="页脚占位符 4"/>
          <p:cNvSpPr>
            <a:spLocks noGrp="1"/>
          </p:cNvSpPr>
          <p:nvPr>
            <p:ph type="ftr" sz="quarter" idx="11"/>
          </p:nvPr>
        </p:nvSpPr>
        <p:spPr>
          <a:xfrm>
            <a:off x="630382" y="6020949"/>
            <a:ext cx="6747163" cy="459228"/>
          </a:xfrm>
        </p:spPr>
        <p:txBody>
          <a:bodyPr/>
          <a:lstStyle/>
          <a:p>
            <a:r>
              <a:rPr lang="zh-CN" altLang="en-US" dirty="0" smtClean="0"/>
              <a:t>旋流管道声模态与声类比（</a:t>
            </a:r>
            <a:r>
              <a:rPr lang="en-US" altLang="zh-CN" dirty="0" smtClean="0"/>
              <a:t>SJTU-SVN</a:t>
            </a:r>
            <a:r>
              <a:rPr lang="zh-CN" altLang="en-US" dirty="0" smtClean="0"/>
              <a:t>）</a:t>
            </a:r>
            <a:endParaRPr lang="zh-CN" altLang="en-US" dirty="0"/>
          </a:p>
        </p:txBody>
      </p:sp>
      <p:sp>
        <p:nvSpPr>
          <p:cNvPr id="9" name="日期占位符 3"/>
          <p:cNvSpPr>
            <a:spLocks noGrp="1"/>
          </p:cNvSpPr>
          <p:nvPr>
            <p:ph type="dt" sz="half" idx="2"/>
          </p:nvPr>
        </p:nvSpPr>
        <p:spPr>
          <a:xfrm>
            <a:off x="8693447" y="6193938"/>
            <a:ext cx="1015371" cy="221357"/>
          </a:xfrm>
        </p:spPr>
        <p:txBody>
          <a:bodyPr/>
          <a:lstStyle/>
          <a:p>
            <a:r>
              <a:rPr lang="en-US" altLang="zh-CN" dirty="0" smtClean="0"/>
              <a:t>2018-12-02</a:t>
            </a:r>
            <a:endParaRPr lang="zh-CN" altLang="en-US" dirty="0"/>
          </a:p>
        </p:txBody>
      </p:sp>
      <p:pic>
        <p:nvPicPr>
          <p:cNvPr id="10" name="图片 9"/>
          <p:cNvPicPr>
            <a:picLocks noChangeAspect="1"/>
          </p:cNvPicPr>
          <p:nvPr/>
        </p:nvPicPr>
        <p:blipFill rotWithShape="1">
          <a:blip r:embed="rId5"/>
          <a:srcRect r="17774"/>
          <a:stretch/>
        </p:blipFill>
        <p:spPr>
          <a:xfrm>
            <a:off x="0" y="4047731"/>
            <a:ext cx="7781489" cy="1881231"/>
          </a:xfrm>
          <a:prstGeom prst="rect">
            <a:avLst/>
          </a:prstGeom>
        </p:spPr>
      </p:pic>
    </p:spTree>
    <p:extLst>
      <p:ext uri="{BB962C8B-B14F-4D97-AF65-F5344CB8AC3E}">
        <p14:creationId xmlns:p14="http://schemas.microsoft.com/office/powerpoint/2010/main" val="27824580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背景介绍</a:t>
            </a:r>
            <a:endParaRPr lang="zh-CN" altLang="en-US" dirty="0"/>
          </a:p>
        </p:txBody>
      </p:sp>
    </p:spTree>
    <p:extLst>
      <p:ext uri="{BB962C8B-B14F-4D97-AF65-F5344CB8AC3E}">
        <p14:creationId xmlns:p14="http://schemas.microsoft.com/office/powerpoint/2010/main" val="1458419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a:t>
            </a:r>
            <a:r>
              <a:rPr lang="zh-CN" altLang="en-US" dirty="0" smtClean="0"/>
              <a:t>旋转声源发声</a:t>
            </a:r>
            <a:endParaRPr lang="zh-CN" altLang="en-US" dirty="0"/>
          </a:p>
        </p:txBody>
      </p:sp>
      <p:sp>
        <p:nvSpPr>
          <p:cNvPr id="4" name="日期占位符 3"/>
          <p:cNvSpPr>
            <a:spLocks noGrp="1"/>
          </p:cNvSpPr>
          <p:nvPr>
            <p:ph type="dt" sz="half" idx="2"/>
          </p:nvPr>
        </p:nvSpPr>
        <p:spPr/>
        <p:txBody>
          <a:bodyPr/>
          <a:lstStyle/>
          <a:p>
            <a:r>
              <a:rPr lang="en-US" altLang="zh-CN" smtClean="0"/>
              <a:t>2018-11-24</a:t>
            </a:r>
            <a:endParaRPr lang="zh-CN" altLang="en-US" dirty="0"/>
          </a:p>
        </p:txBody>
      </p:sp>
      <p:sp>
        <p:nvSpPr>
          <p:cNvPr id="5" name="页脚占位符 4"/>
          <p:cNvSpPr>
            <a:spLocks noGrp="1"/>
          </p:cNvSpPr>
          <p:nvPr>
            <p:ph type="ftr" sz="quarter" idx="11"/>
          </p:nvPr>
        </p:nvSpPr>
        <p:spPr/>
        <p:txBody>
          <a:bodyPr/>
          <a:lstStyle/>
          <a:p>
            <a:r>
              <a:rPr lang="zh-CN" altLang="en-US" smtClean="0"/>
              <a:t>城市绿色畅行共享汽车（</a:t>
            </a:r>
            <a:r>
              <a:rPr lang="en-US" altLang="zh-CN" smtClean="0"/>
              <a:t>SJTU-Lib</a:t>
            </a:r>
            <a:r>
              <a:rPr lang="zh-CN" altLang="en-US" smtClean="0"/>
              <a:t>）</a:t>
            </a:r>
            <a:endParaRPr lang="zh-CN" altLang="en-US" dirty="0"/>
          </a:p>
        </p:txBody>
      </p:sp>
      <p:sp>
        <p:nvSpPr>
          <p:cNvPr id="6" name="灯片编号占位符 5"/>
          <p:cNvSpPr>
            <a:spLocks noGrp="1"/>
          </p:cNvSpPr>
          <p:nvPr>
            <p:ph type="sldNum" sz="quarter" idx="12"/>
          </p:nvPr>
        </p:nvSpPr>
        <p:spPr/>
        <p:txBody>
          <a:bodyPr/>
          <a:lstStyle/>
          <a:p>
            <a:fld id="{DEA19E0E-33C5-407F-B9FB-31BDCF2C117F}" type="slidenum">
              <a:rPr lang="zh-CN" altLang="en-US" smtClean="0"/>
              <a:pPr/>
              <a:t>30</a:t>
            </a:fld>
            <a:endParaRPr lang="zh-CN" altLang="en-US" dirty="0"/>
          </a:p>
        </p:txBody>
      </p:sp>
      <p:pic>
        <p:nvPicPr>
          <p:cNvPr id="8" name="1b214fd19d34f5c1ab2883c5813f280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4627" y="808374"/>
            <a:ext cx="2480048" cy="5060987"/>
          </a:xfrm>
          <a:prstGeom prst="rect">
            <a:avLst/>
          </a:prstGeom>
        </p:spPr>
      </p:pic>
      <p:pic>
        <p:nvPicPr>
          <p:cNvPr id="9" name="图片 8"/>
          <p:cNvPicPr>
            <a:picLocks noChangeAspect="1"/>
          </p:cNvPicPr>
          <p:nvPr/>
        </p:nvPicPr>
        <p:blipFill>
          <a:blip r:embed="rId5"/>
          <a:stretch>
            <a:fillRect/>
          </a:stretch>
        </p:blipFill>
        <p:spPr>
          <a:xfrm>
            <a:off x="2998697" y="1027754"/>
            <a:ext cx="8211121" cy="1622847"/>
          </a:xfrm>
          <a:prstGeom prst="rect">
            <a:avLst/>
          </a:prstGeom>
        </p:spPr>
      </p:pic>
      <p:pic>
        <p:nvPicPr>
          <p:cNvPr id="10" name="图片 9"/>
          <p:cNvPicPr>
            <a:picLocks noChangeAspect="1"/>
          </p:cNvPicPr>
          <p:nvPr/>
        </p:nvPicPr>
        <p:blipFill>
          <a:blip r:embed="rId6"/>
          <a:stretch>
            <a:fillRect/>
          </a:stretch>
        </p:blipFill>
        <p:spPr>
          <a:xfrm>
            <a:off x="2998697" y="2801941"/>
            <a:ext cx="2360381" cy="415252"/>
          </a:xfrm>
          <a:prstGeom prst="rect">
            <a:avLst/>
          </a:prstGeom>
        </p:spPr>
      </p:pic>
      <p:pic>
        <p:nvPicPr>
          <p:cNvPr id="11" name="图片 10"/>
          <p:cNvPicPr>
            <a:picLocks noChangeAspect="1"/>
          </p:cNvPicPr>
          <p:nvPr/>
        </p:nvPicPr>
        <p:blipFill>
          <a:blip r:embed="rId7"/>
          <a:stretch>
            <a:fillRect/>
          </a:stretch>
        </p:blipFill>
        <p:spPr>
          <a:xfrm>
            <a:off x="2855849" y="3405446"/>
            <a:ext cx="8664639" cy="1550869"/>
          </a:xfrm>
          <a:prstGeom prst="rect">
            <a:avLst/>
          </a:prstGeom>
        </p:spPr>
      </p:pic>
      <p:sp>
        <p:nvSpPr>
          <p:cNvPr id="12" name="内容占位符 2"/>
          <p:cNvSpPr txBox="1">
            <a:spLocks/>
          </p:cNvSpPr>
          <p:nvPr/>
        </p:nvSpPr>
        <p:spPr>
          <a:xfrm>
            <a:off x="8123763" y="3671526"/>
            <a:ext cx="359740" cy="381966"/>
          </a:xfrm>
          <a:prstGeom prst="rect">
            <a:avLst/>
          </a:prstGeom>
          <a:ln>
            <a:solidFill>
              <a:schemeClr val="tx1"/>
            </a:solidFill>
          </a:ln>
        </p:spPr>
        <p:txBody>
          <a:bodyPr vert="horz" lIns="90000" tIns="0" rIns="91440" bIns="0" rtlCol="0">
            <a:normAutofit/>
          </a:bodyPr>
          <a:lstStyle>
            <a:lvl1pPr marL="228587" indent="-228587" algn="l" defTabSz="914347" rtl="0" eaLnBrk="1" fontAlgn="ctr" latinLnBrk="0" hangingPunct="1">
              <a:lnSpc>
                <a:spcPct val="100000"/>
              </a:lnSpc>
              <a:spcBef>
                <a:spcPts val="300"/>
              </a:spcBef>
              <a:spcAft>
                <a:spcPts val="0"/>
              </a:spcAft>
              <a:buSzPct val="90000"/>
              <a:buFontTx/>
              <a:buBlip>
                <a:blip r:embed="rId8"/>
              </a:buBlip>
              <a:defRPr lang="zh-CN" altLang="en-US" sz="2800" b="0" kern="1200" baseline="0" dirty="0" smtClean="0">
                <a:solidFill>
                  <a:srgbClr val="002060"/>
                </a:solidFill>
                <a:latin typeface="Arial" panose="020B0604020202020204" pitchFamily="34" charset="0"/>
                <a:ea typeface="黑体" panose="02010609060101010101" pitchFamily="49" charset="-122"/>
                <a:cs typeface="Arial" panose="020B0604020202020204" pitchFamily="34" charset="0"/>
              </a:defRPr>
            </a:lvl1pPr>
            <a:lvl2pPr marL="361950" indent="-184150" algn="l" defTabSz="914347" rtl="0" eaLnBrk="1" latinLnBrk="0" hangingPunct="1">
              <a:lnSpc>
                <a:spcPct val="100000"/>
              </a:lnSpc>
              <a:spcBef>
                <a:spcPts val="300"/>
              </a:spcBef>
              <a:spcAft>
                <a:spcPts val="0"/>
              </a:spcAft>
              <a:buSzPct val="120000"/>
              <a:buFontTx/>
              <a:buBlip>
                <a:blip r:embed="rId9"/>
              </a:buBlip>
              <a:defRPr sz="2400" b="0" kern="1200" baseline="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defRPr>
            </a:lvl2pPr>
            <a:lvl3pPr marL="450850" indent="-184150" algn="l" defTabSz="914347" rtl="0" eaLnBrk="1" latinLnBrk="0" hangingPunct="1">
              <a:lnSpc>
                <a:spcPct val="100000"/>
              </a:lnSpc>
              <a:spcBef>
                <a:spcPts val="300"/>
              </a:spcBef>
              <a:spcAft>
                <a:spcPts val="0"/>
              </a:spcAft>
              <a:buClr>
                <a:schemeClr val="tx1"/>
              </a:buClr>
              <a:buSzPct val="90000"/>
              <a:buFont typeface="Wingdings" panose="05000000000000000000" pitchFamily="2" charset="2"/>
              <a:buChar char="]"/>
              <a:defRPr sz="1800" b="0" kern="1200" baseline="0">
                <a:solidFill>
                  <a:schemeClr val="accent4">
                    <a:lumMod val="50000"/>
                  </a:schemeClr>
                </a:solidFill>
                <a:latin typeface="Arial" panose="020B0604020202020204" pitchFamily="34" charset="0"/>
                <a:ea typeface="微软雅黑" panose="020B0503020204020204" pitchFamily="34" charset="-122"/>
                <a:cs typeface="Arial" panose="020B0604020202020204" pitchFamily="34" charset="0"/>
              </a:defRPr>
            </a:lvl3pPr>
            <a:lvl4pPr marL="1600105"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4pPr>
            <a:lvl5pPr marL="2057278"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5pPr>
            <a:lvl6pPr marL="2514451"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79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69"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spcBef>
                <a:spcPts val="600"/>
              </a:spcBef>
            </a:pPr>
            <a:endParaRPr lang="en-US" altLang="zh-CN" sz="2400" dirty="0" smtClean="0"/>
          </a:p>
          <a:p>
            <a:pPr>
              <a:spcBef>
                <a:spcPts val="600"/>
              </a:spcBef>
            </a:pPr>
            <a:endParaRPr lang="en-US" altLang="zh-CN" sz="2400" dirty="0" smtClean="0"/>
          </a:p>
          <a:p>
            <a:pPr>
              <a:spcBef>
                <a:spcPts val="600"/>
              </a:spcBef>
            </a:pPr>
            <a:endParaRPr lang="en-US" altLang="zh-CN" sz="2400" dirty="0"/>
          </a:p>
          <a:p>
            <a:pPr>
              <a:spcBef>
                <a:spcPts val="600"/>
              </a:spcBef>
            </a:pPr>
            <a:endParaRPr lang="zh-CN" altLang="en-US" sz="2400" dirty="0"/>
          </a:p>
          <a:p>
            <a:pPr>
              <a:spcBef>
                <a:spcPts val="600"/>
              </a:spcBef>
            </a:pPr>
            <a:endParaRPr lang="en-US" altLang="zh-CN" sz="2400" dirty="0" smtClean="0"/>
          </a:p>
          <a:p>
            <a:pPr>
              <a:spcBef>
                <a:spcPts val="600"/>
              </a:spcBef>
            </a:pPr>
            <a:endParaRPr lang="en-US" altLang="zh-CN" sz="2400" dirty="0"/>
          </a:p>
        </p:txBody>
      </p:sp>
      <p:pic>
        <p:nvPicPr>
          <p:cNvPr id="13" name="图片 12"/>
          <p:cNvPicPr>
            <a:picLocks noChangeAspect="1"/>
          </p:cNvPicPr>
          <p:nvPr/>
        </p:nvPicPr>
        <p:blipFill>
          <a:blip r:embed="rId10"/>
          <a:stretch>
            <a:fillRect/>
          </a:stretch>
        </p:blipFill>
        <p:spPr>
          <a:xfrm>
            <a:off x="3121612" y="5061544"/>
            <a:ext cx="2114550" cy="400050"/>
          </a:xfrm>
          <a:prstGeom prst="rect">
            <a:avLst/>
          </a:prstGeom>
        </p:spPr>
      </p:pic>
    </p:spTree>
    <p:extLst>
      <p:ext uri="{BB962C8B-B14F-4D97-AF65-F5344CB8AC3E}">
        <p14:creationId xmlns:p14="http://schemas.microsoft.com/office/powerpoint/2010/main" val="28201158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a:t>
            </a:r>
            <a:r>
              <a:rPr lang="zh-CN" altLang="en-US" dirty="0" smtClean="0"/>
              <a:t>转子叶片发声</a:t>
            </a:r>
            <a:endParaRPr lang="zh-CN" altLang="en-US" dirty="0"/>
          </a:p>
        </p:txBody>
      </p:sp>
      <p:sp>
        <p:nvSpPr>
          <p:cNvPr id="4" name="日期占位符 3"/>
          <p:cNvSpPr>
            <a:spLocks noGrp="1"/>
          </p:cNvSpPr>
          <p:nvPr>
            <p:ph type="dt" sz="half" idx="2"/>
          </p:nvPr>
        </p:nvSpPr>
        <p:spPr/>
        <p:txBody>
          <a:bodyPr/>
          <a:lstStyle/>
          <a:p>
            <a:r>
              <a:rPr lang="en-US" altLang="zh-CN" smtClean="0"/>
              <a:t>2018-11-24</a:t>
            </a:r>
            <a:endParaRPr lang="zh-CN" altLang="en-US" dirty="0"/>
          </a:p>
        </p:txBody>
      </p:sp>
      <p:sp>
        <p:nvSpPr>
          <p:cNvPr id="5" name="页脚占位符 4"/>
          <p:cNvSpPr>
            <a:spLocks noGrp="1"/>
          </p:cNvSpPr>
          <p:nvPr>
            <p:ph type="ftr" sz="quarter" idx="11"/>
          </p:nvPr>
        </p:nvSpPr>
        <p:spPr/>
        <p:txBody>
          <a:bodyPr/>
          <a:lstStyle/>
          <a:p>
            <a:r>
              <a:rPr lang="zh-CN" altLang="en-US" smtClean="0"/>
              <a:t>城市绿色畅行共享汽车（</a:t>
            </a:r>
            <a:r>
              <a:rPr lang="en-US" altLang="zh-CN" smtClean="0"/>
              <a:t>SJTU-Lib</a:t>
            </a:r>
            <a:r>
              <a:rPr lang="zh-CN" altLang="en-US" smtClean="0"/>
              <a:t>）</a:t>
            </a:r>
            <a:endParaRPr lang="zh-CN" altLang="en-US" dirty="0"/>
          </a:p>
        </p:txBody>
      </p:sp>
      <p:sp>
        <p:nvSpPr>
          <p:cNvPr id="6" name="灯片编号占位符 5"/>
          <p:cNvSpPr>
            <a:spLocks noGrp="1"/>
          </p:cNvSpPr>
          <p:nvPr>
            <p:ph type="sldNum" sz="quarter" idx="12"/>
          </p:nvPr>
        </p:nvSpPr>
        <p:spPr/>
        <p:txBody>
          <a:bodyPr/>
          <a:lstStyle/>
          <a:p>
            <a:fld id="{DEA19E0E-33C5-407F-B9FB-31BDCF2C117F}" type="slidenum">
              <a:rPr lang="zh-CN" altLang="en-US" smtClean="0"/>
              <a:pPr/>
              <a:t>31</a:t>
            </a:fld>
            <a:endParaRPr lang="zh-CN" altLang="en-US" dirty="0"/>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9697" y="833377"/>
            <a:ext cx="3618404" cy="5104436"/>
          </a:xfrm>
          <a:prstGeom prst="rect">
            <a:avLst/>
          </a:prstGeom>
        </p:spPr>
      </p:pic>
      <p:pic>
        <p:nvPicPr>
          <p:cNvPr id="9" name="图片 8"/>
          <p:cNvPicPr>
            <a:picLocks noChangeAspect="1"/>
          </p:cNvPicPr>
          <p:nvPr/>
        </p:nvPicPr>
        <p:blipFill>
          <a:blip r:embed="rId3"/>
          <a:stretch>
            <a:fillRect/>
          </a:stretch>
        </p:blipFill>
        <p:spPr>
          <a:xfrm>
            <a:off x="173620" y="970874"/>
            <a:ext cx="7370837" cy="857926"/>
          </a:xfrm>
          <a:prstGeom prst="rect">
            <a:avLst/>
          </a:prstGeom>
        </p:spPr>
      </p:pic>
      <p:pic>
        <p:nvPicPr>
          <p:cNvPr id="10" name="图片 9"/>
          <p:cNvPicPr>
            <a:picLocks noChangeAspect="1"/>
          </p:cNvPicPr>
          <p:nvPr/>
        </p:nvPicPr>
        <p:blipFill>
          <a:blip r:embed="rId4"/>
          <a:stretch>
            <a:fillRect/>
          </a:stretch>
        </p:blipFill>
        <p:spPr>
          <a:xfrm>
            <a:off x="173620" y="1898087"/>
            <a:ext cx="6410325" cy="866775"/>
          </a:xfrm>
          <a:prstGeom prst="rect">
            <a:avLst/>
          </a:prstGeom>
        </p:spPr>
      </p:pic>
      <p:pic>
        <p:nvPicPr>
          <p:cNvPr id="11" name="图片 10"/>
          <p:cNvPicPr>
            <a:picLocks noChangeAspect="1"/>
          </p:cNvPicPr>
          <p:nvPr/>
        </p:nvPicPr>
        <p:blipFill>
          <a:blip r:embed="rId5"/>
          <a:stretch>
            <a:fillRect/>
          </a:stretch>
        </p:blipFill>
        <p:spPr>
          <a:xfrm>
            <a:off x="173620" y="2834149"/>
            <a:ext cx="7370837" cy="3071023"/>
          </a:xfrm>
          <a:prstGeom prst="rect">
            <a:avLst/>
          </a:prstGeom>
        </p:spPr>
      </p:pic>
    </p:spTree>
    <p:extLst>
      <p:ext uri="{BB962C8B-B14F-4D97-AF65-F5344CB8AC3E}">
        <p14:creationId xmlns:p14="http://schemas.microsoft.com/office/powerpoint/2010/main" val="13978344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结语</a:t>
            </a:r>
            <a:r>
              <a:rPr lang="zh-CN" altLang="en-US" dirty="0"/>
              <a:t/>
            </a:r>
            <a:br>
              <a:rPr lang="zh-CN" altLang="en-US" dirty="0"/>
            </a:br>
            <a:r>
              <a:rPr lang="zh-CN" altLang="en-US" dirty="0"/>
              <a:t/>
            </a:r>
            <a:br>
              <a:rPr lang="zh-CN" altLang="en-US" dirty="0"/>
            </a:br>
            <a:r>
              <a:rPr lang="zh-CN" altLang="en-US" dirty="0"/>
              <a:t/>
            </a:r>
            <a:br>
              <a:rPr lang="zh-CN" altLang="en-US" dirty="0"/>
            </a:br>
            <a:endParaRPr lang="zh-CN" altLang="en-US" dirty="0"/>
          </a:p>
        </p:txBody>
      </p:sp>
    </p:spTree>
    <p:extLst>
      <p:ext uri="{BB962C8B-B14F-4D97-AF65-F5344CB8AC3E}">
        <p14:creationId xmlns:p14="http://schemas.microsoft.com/office/powerpoint/2010/main" val="119760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a:t>
            </a:r>
            <a:r>
              <a:rPr lang="zh-CN" altLang="en-US" dirty="0" smtClean="0"/>
              <a:t>研究思路</a:t>
            </a:r>
            <a:endParaRPr lang="zh-CN" altLang="en-US" dirty="0"/>
          </a:p>
        </p:txBody>
      </p:sp>
      <p:sp>
        <p:nvSpPr>
          <p:cNvPr id="3" name="内容占位符 2"/>
          <p:cNvSpPr>
            <a:spLocks noGrp="1"/>
          </p:cNvSpPr>
          <p:nvPr>
            <p:ph idx="1"/>
          </p:nvPr>
        </p:nvSpPr>
        <p:spPr>
          <a:xfrm>
            <a:off x="1011879" y="811445"/>
            <a:ext cx="9903046" cy="547150"/>
          </a:xfrm>
          <a:solidFill>
            <a:schemeClr val="bg2">
              <a:lumMod val="40000"/>
              <a:lumOff val="60000"/>
            </a:schemeClr>
          </a:solidFill>
        </p:spPr>
        <p:txBody>
          <a:bodyPr>
            <a:noAutofit/>
          </a:bodyPr>
          <a:lstStyle/>
          <a:p>
            <a:pPr marL="0" indent="0" algn="ctr">
              <a:buNone/>
            </a:pPr>
            <a:r>
              <a:rPr lang="zh-CN" altLang="en-US" sz="3600" dirty="0" smtClean="0"/>
              <a:t>目的：为短舱声学一体化设计提供理论支持</a:t>
            </a:r>
            <a:endParaRPr lang="zh-CN" altLang="en-US" sz="3600" dirty="0"/>
          </a:p>
        </p:txBody>
      </p:sp>
      <p:sp>
        <p:nvSpPr>
          <p:cNvPr id="6" name="灯片编号占位符 5"/>
          <p:cNvSpPr>
            <a:spLocks noGrp="1"/>
          </p:cNvSpPr>
          <p:nvPr>
            <p:ph type="sldNum" sz="quarter" idx="12"/>
          </p:nvPr>
        </p:nvSpPr>
        <p:spPr/>
        <p:txBody>
          <a:bodyPr/>
          <a:lstStyle/>
          <a:p>
            <a:fld id="{DEA19E0E-33C5-407F-B9FB-31BDCF2C117F}" type="slidenum">
              <a:rPr lang="zh-CN" altLang="en-US" smtClean="0"/>
              <a:pPr/>
              <a:t>33</a:t>
            </a:fld>
            <a:endParaRPr lang="zh-CN" altLang="en-US" dirty="0"/>
          </a:p>
        </p:txBody>
      </p:sp>
      <p:sp>
        <p:nvSpPr>
          <p:cNvPr id="10" name="内容占位符 2">
            <a:extLst>
              <a:ext uri="{FF2B5EF4-FFF2-40B4-BE49-F238E27FC236}">
                <a16:creationId xmlns:a16="http://schemas.microsoft.com/office/drawing/2014/main" xmlns="" id="{BF6A1EF0-93D3-4457-BB85-793C75515917}"/>
              </a:ext>
            </a:extLst>
          </p:cNvPr>
          <p:cNvSpPr txBox="1">
            <a:spLocks/>
          </p:cNvSpPr>
          <p:nvPr/>
        </p:nvSpPr>
        <p:spPr>
          <a:xfrm>
            <a:off x="2747395" y="4144871"/>
            <a:ext cx="8336197" cy="2171247"/>
          </a:xfrm>
          <a:prstGeom prst="rect">
            <a:avLst/>
          </a:prstGeom>
          <a:ln>
            <a:noFill/>
          </a:ln>
        </p:spPr>
        <p:txBody>
          <a:bodyPr vert="horz" lIns="90000" tIns="0" rIns="91440" bIns="0" rtlCol="0">
            <a:normAutofit/>
          </a:bodyPr>
          <a:lstStyle>
            <a:lvl1pPr marL="228587" indent="-228587" algn="l" defTabSz="914347" rtl="0" eaLnBrk="1" fontAlgn="ctr" latinLnBrk="0" hangingPunct="1">
              <a:lnSpc>
                <a:spcPct val="100000"/>
              </a:lnSpc>
              <a:spcBef>
                <a:spcPts val="300"/>
              </a:spcBef>
              <a:spcAft>
                <a:spcPts val="0"/>
              </a:spcAft>
              <a:buSzPct val="90000"/>
              <a:buFontTx/>
              <a:buBlip>
                <a:blip r:embed="rId3"/>
              </a:buBlip>
              <a:defRPr lang="zh-CN" altLang="en-US" sz="2800" b="0" kern="1200" baseline="0" dirty="0" smtClean="0">
                <a:solidFill>
                  <a:srgbClr val="002060"/>
                </a:solidFill>
                <a:latin typeface="Arial" panose="020B0604020202020204" pitchFamily="34" charset="0"/>
                <a:ea typeface="黑体" panose="02010609060101010101" pitchFamily="49" charset="-122"/>
                <a:cs typeface="Arial" panose="020B0604020202020204" pitchFamily="34" charset="0"/>
              </a:defRPr>
            </a:lvl1pPr>
            <a:lvl2pPr marL="361950" indent="-184150" algn="l" defTabSz="914347" rtl="0" eaLnBrk="1" latinLnBrk="0" hangingPunct="1">
              <a:lnSpc>
                <a:spcPct val="100000"/>
              </a:lnSpc>
              <a:spcBef>
                <a:spcPts val="300"/>
              </a:spcBef>
              <a:spcAft>
                <a:spcPts val="0"/>
              </a:spcAft>
              <a:buSzPct val="120000"/>
              <a:buFontTx/>
              <a:buBlip>
                <a:blip r:embed="rId4"/>
              </a:buBlip>
              <a:defRPr sz="2400" b="0" kern="1200" baseline="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defRPr>
            </a:lvl2pPr>
            <a:lvl3pPr marL="450850" indent="-184150" algn="l" defTabSz="914347" rtl="0" eaLnBrk="1" latinLnBrk="0" hangingPunct="1">
              <a:lnSpc>
                <a:spcPct val="100000"/>
              </a:lnSpc>
              <a:spcBef>
                <a:spcPts val="300"/>
              </a:spcBef>
              <a:spcAft>
                <a:spcPts val="0"/>
              </a:spcAft>
              <a:buClr>
                <a:schemeClr val="tx1"/>
              </a:buClr>
              <a:buSzPct val="90000"/>
              <a:buFont typeface="Wingdings" panose="05000000000000000000" pitchFamily="2" charset="2"/>
              <a:buChar char="]"/>
              <a:defRPr sz="1800" b="0" kern="1200" baseline="0">
                <a:solidFill>
                  <a:schemeClr val="accent4">
                    <a:lumMod val="50000"/>
                  </a:schemeClr>
                </a:solidFill>
                <a:latin typeface="Arial" panose="020B0604020202020204" pitchFamily="34" charset="0"/>
                <a:ea typeface="微软雅黑" panose="020B0503020204020204" pitchFamily="34" charset="-122"/>
                <a:cs typeface="Arial" panose="020B0604020202020204" pitchFamily="34" charset="0"/>
              </a:defRPr>
            </a:lvl3pPr>
            <a:lvl4pPr marL="1600105"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4pPr>
            <a:lvl5pPr marL="2057278"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5pPr>
            <a:lvl6pPr marL="2514451"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79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69"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457200" indent="-457200">
              <a:spcBef>
                <a:spcPts val="600"/>
              </a:spcBef>
              <a:buAutoNum type="arabicPeriod"/>
            </a:pPr>
            <a:r>
              <a:rPr lang="zh-CN" altLang="en-US" sz="1800" dirty="0" smtClean="0">
                <a:solidFill>
                  <a:schemeClr val="tx2"/>
                </a:solidFill>
              </a:rPr>
              <a:t>从包含能量方程的扰动</a:t>
            </a:r>
            <a:r>
              <a:rPr lang="zh-CN" altLang="en-US" sz="1800" dirty="0">
                <a:solidFill>
                  <a:schemeClr val="tx2"/>
                </a:solidFill>
              </a:rPr>
              <a:t>量</a:t>
            </a:r>
            <a:r>
              <a:rPr lang="zh-CN" altLang="en-US" sz="1800" dirty="0" smtClean="0">
                <a:solidFill>
                  <a:schemeClr val="tx2"/>
                </a:solidFill>
              </a:rPr>
              <a:t>形式线性欧拉方程出发，推导波数域下包含</a:t>
            </a:r>
            <a:r>
              <a:rPr lang="en-US" altLang="zh-CN" sz="1800" dirty="0" err="1" smtClean="0">
                <a:solidFill>
                  <a:schemeClr val="tx2"/>
                </a:solidFill>
              </a:rPr>
              <a:t>Ingard</a:t>
            </a:r>
            <a:r>
              <a:rPr lang="en-US" altLang="zh-CN" sz="1800" dirty="0" smtClean="0">
                <a:solidFill>
                  <a:schemeClr val="tx2"/>
                </a:solidFill>
              </a:rPr>
              <a:t>-Myers</a:t>
            </a:r>
            <a:r>
              <a:rPr lang="zh-CN" altLang="en-US" sz="1800" dirty="0" smtClean="0">
                <a:solidFill>
                  <a:schemeClr val="tx2"/>
                </a:solidFill>
              </a:rPr>
              <a:t>边界条件的特征方程，并利用配置法求解得到</a:t>
            </a:r>
            <a:r>
              <a:rPr lang="zh-CN" altLang="en-US" sz="1800" dirty="0">
                <a:solidFill>
                  <a:schemeClr val="tx2"/>
                </a:solidFill>
              </a:rPr>
              <a:t>轴向</a:t>
            </a:r>
            <a:r>
              <a:rPr lang="zh-CN" altLang="en-US" sz="1800" dirty="0" smtClean="0">
                <a:solidFill>
                  <a:schemeClr val="tx2"/>
                </a:solidFill>
              </a:rPr>
              <a:t>波数。</a:t>
            </a:r>
            <a:endParaRPr lang="en-US" altLang="zh-CN" sz="1800" dirty="0" smtClean="0">
              <a:solidFill>
                <a:schemeClr val="tx2"/>
              </a:solidFill>
            </a:endParaRPr>
          </a:p>
          <a:p>
            <a:pPr marL="457200" indent="-457200">
              <a:spcBef>
                <a:spcPts val="600"/>
              </a:spcBef>
              <a:buAutoNum type="arabicPeriod"/>
            </a:pPr>
            <a:r>
              <a:rPr lang="zh-CN" altLang="en-US" sz="1800" dirty="0" smtClean="0">
                <a:solidFill>
                  <a:schemeClr val="tx2"/>
                </a:solidFill>
              </a:rPr>
              <a:t>类比</a:t>
            </a:r>
            <a:r>
              <a:rPr lang="en-US" altLang="zh-CN" sz="1800" dirty="0" err="1">
                <a:solidFill>
                  <a:schemeClr val="tx2"/>
                </a:solidFill>
              </a:rPr>
              <a:t>Lighthill</a:t>
            </a:r>
            <a:r>
              <a:rPr lang="zh-CN" altLang="en-US" sz="1800" dirty="0">
                <a:solidFill>
                  <a:schemeClr val="tx2"/>
                </a:solidFill>
              </a:rPr>
              <a:t>声类比方程，重新</a:t>
            </a:r>
            <a:r>
              <a:rPr lang="zh-CN" altLang="en-US" sz="1800" dirty="0" smtClean="0">
                <a:solidFill>
                  <a:schemeClr val="tx2"/>
                </a:solidFill>
              </a:rPr>
              <a:t>整理欧拉方程为</a:t>
            </a:r>
            <a:r>
              <a:rPr lang="zh-CN" altLang="en-US" sz="1800" dirty="0">
                <a:solidFill>
                  <a:schemeClr val="tx2"/>
                </a:solidFill>
              </a:rPr>
              <a:t>六阶线性算子作用下的压力扰动的</a:t>
            </a:r>
            <a:r>
              <a:rPr lang="zh-CN" altLang="en-US" sz="1800" dirty="0" smtClean="0">
                <a:solidFill>
                  <a:schemeClr val="tx2"/>
                </a:solidFill>
              </a:rPr>
              <a:t>形式，推导旋流条件下的单极子和偶极子格林函数。</a:t>
            </a:r>
            <a:endParaRPr lang="en-US" altLang="zh-CN" sz="1800" dirty="0" smtClean="0">
              <a:solidFill>
                <a:schemeClr val="tx2"/>
              </a:solidFill>
            </a:endParaRPr>
          </a:p>
          <a:p>
            <a:pPr marL="457200" indent="-457200">
              <a:spcBef>
                <a:spcPts val="600"/>
              </a:spcBef>
              <a:buAutoNum type="arabicPeriod"/>
            </a:pPr>
            <a:r>
              <a:rPr lang="zh-CN" altLang="en-US" sz="1800" dirty="0" smtClean="0">
                <a:solidFill>
                  <a:schemeClr val="tx2"/>
                </a:solidFill>
              </a:rPr>
              <a:t>从圆管</a:t>
            </a:r>
            <a:r>
              <a:rPr lang="en-US" altLang="zh-CN" sz="1800" dirty="0" err="1" smtClean="0">
                <a:solidFill>
                  <a:schemeClr val="tx2"/>
                </a:solidFill>
              </a:rPr>
              <a:t>Goldenveizer&amp;Novozhilov</a:t>
            </a:r>
            <a:r>
              <a:rPr lang="zh-CN" altLang="en-US" sz="1800" dirty="0" smtClean="0">
                <a:solidFill>
                  <a:schemeClr val="tx2"/>
                </a:solidFill>
              </a:rPr>
              <a:t>阻抗矩阵出发，推导波数域下的声</a:t>
            </a:r>
            <a:r>
              <a:rPr lang="en-US" altLang="zh-CN" sz="1800" dirty="0" smtClean="0">
                <a:solidFill>
                  <a:schemeClr val="tx2"/>
                </a:solidFill>
              </a:rPr>
              <a:t>-</a:t>
            </a:r>
            <a:r>
              <a:rPr lang="zh-CN" altLang="en-US" sz="1800" dirty="0" smtClean="0">
                <a:solidFill>
                  <a:schemeClr val="tx2"/>
                </a:solidFill>
              </a:rPr>
              <a:t>固耦合方程，最终通过管道内壁面响应函数求解管道应力及远场传播</a:t>
            </a:r>
            <a:r>
              <a:rPr lang="zh-CN" altLang="en-US" sz="2000" dirty="0" smtClean="0">
                <a:solidFill>
                  <a:schemeClr val="tx2"/>
                </a:solidFill>
              </a:rPr>
              <a:t>。</a:t>
            </a:r>
            <a:endParaRPr lang="en-US" altLang="zh-CN" sz="2000" dirty="0" smtClean="0">
              <a:solidFill>
                <a:schemeClr val="tx2"/>
              </a:solidFill>
            </a:endParaRPr>
          </a:p>
          <a:p>
            <a:pPr marL="457200" indent="-457200">
              <a:spcBef>
                <a:spcPts val="600"/>
              </a:spcBef>
              <a:buAutoNum type="arabicPeriod"/>
            </a:pPr>
            <a:endParaRPr lang="en-US" altLang="zh-CN" sz="2000" dirty="0" smtClean="0">
              <a:solidFill>
                <a:srgbClr val="FF0000"/>
              </a:solidFill>
            </a:endParaRPr>
          </a:p>
        </p:txBody>
      </p:sp>
      <p:sp>
        <p:nvSpPr>
          <p:cNvPr id="59" name="内容占位符 2">
            <a:extLst>
              <a:ext uri="{FF2B5EF4-FFF2-40B4-BE49-F238E27FC236}">
                <a16:creationId xmlns:a16="http://schemas.microsoft.com/office/drawing/2014/main" xmlns="" id="{9D6C4CD6-4A53-4431-9BDD-B1BE38587585}"/>
              </a:ext>
            </a:extLst>
          </p:cNvPr>
          <p:cNvSpPr txBox="1">
            <a:spLocks/>
          </p:cNvSpPr>
          <p:nvPr/>
        </p:nvSpPr>
        <p:spPr>
          <a:xfrm>
            <a:off x="1011879" y="4022493"/>
            <a:ext cx="1765811" cy="1924826"/>
          </a:xfrm>
          <a:prstGeom prst="rect">
            <a:avLst/>
          </a:prstGeom>
          <a:solidFill>
            <a:srgbClr val="92D050"/>
          </a:solidFill>
        </p:spPr>
        <p:txBody>
          <a:bodyPr vert="horz" lIns="90000" tIns="0" rIns="91440" bIns="0" rtlCol="0">
            <a:noAutofit/>
          </a:bodyPr>
          <a:lstStyle>
            <a:lvl1pPr marL="228587" indent="-228587" algn="l" defTabSz="914347" rtl="0" eaLnBrk="1" fontAlgn="ctr" latinLnBrk="0" hangingPunct="1">
              <a:lnSpc>
                <a:spcPct val="100000"/>
              </a:lnSpc>
              <a:spcBef>
                <a:spcPts val="300"/>
              </a:spcBef>
              <a:spcAft>
                <a:spcPts val="0"/>
              </a:spcAft>
              <a:buSzPct val="90000"/>
              <a:buFontTx/>
              <a:buBlip>
                <a:blip r:embed="rId3"/>
              </a:buBlip>
              <a:defRPr lang="zh-CN" altLang="en-US" sz="2800" b="0" kern="1200" baseline="0" dirty="0" smtClean="0">
                <a:solidFill>
                  <a:srgbClr val="002060"/>
                </a:solidFill>
                <a:latin typeface="Arial" panose="020B0604020202020204" pitchFamily="34" charset="0"/>
                <a:ea typeface="黑体" panose="02010609060101010101" pitchFamily="49" charset="-122"/>
                <a:cs typeface="Arial" panose="020B0604020202020204" pitchFamily="34" charset="0"/>
              </a:defRPr>
            </a:lvl1pPr>
            <a:lvl2pPr marL="361950" indent="-184150" algn="l" defTabSz="914347" rtl="0" eaLnBrk="1" latinLnBrk="0" hangingPunct="1">
              <a:lnSpc>
                <a:spcPct val="100000"/>
              </a:lnSpc>
              <a:spcBef>
                <a:spcPts val="300"/>
              </a:spcBef>
              <a:spcAft>
                <a:spcPts val="0"/>
              </a:spcAft>
              <a:buSzPct val="120000"/>
              <a:buFontTx/>
              <a:buBlip>
                <a:blip r:embed="rId4"/>
              </a:buBlip>
              <a:defRPr sz="2400" b="0" kern="1200" baseline="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defRPr>
            </a:lvl2pPr>
            <a:lvl3pPr marL="450850" indent="-184150" algn="l" defTabSz="914347" rtl="0" eaLnBrk="1" latinLnBrk="0" hangingPunct="1">
              <a:lnSpc>
                <a:spcPct val="100000"/>
              </a:lnSpc>
              <a:spcBef>
                <a:spcPts val="300"/>
              </a:spcBef>
              <a:spcAft>
                <a:spcPts val="0"/>
              </a:spcAft>
              <a:buClr>
                <a:schemeClr val="tx1"/>
              </a:buClr>
              <a:buSzPct val="90000"/>
              <a:buFont typeface="Wingdings" panose="05000000000000000000" pitchFamily="2" charset="2"/>
              <a:buChar char="]"/>
              <a:defRPr sz="1800" b="0" kern="1200" baseline="0">
                <a:solidFill>
                  <a:schemeClr val="accent4">
                    <a:lumMod val="50000"/>
                  </a:schemeClr>
                </a:solidFill>
                <a:latin typeface="Arial" panose="020B0604020202020204" pitchFamily="34" charset="0"/>
                <a:ea typeface="微软雅黑" panose="020B0503020204020204" pitchFamily="34" charset="-122"/>
                <a:cs typeface="Arial" panose="020B0604020202020204" pitchFamily="34" charset="0"/>
              </a:defRPr>
            </a:lvl3pPr>
            <a:lvl4pPr marL="1600105"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4pPr>
            <a:lvl5pPr marL="2057278"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5pPr>
            <a:lvl6pPr marL="2514451"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79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69"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zh-CN" altLang="en-US" sz="4000" dirty="0" smtClean="0"/>
              <a:t>  具体</a:t>
            </a:r>
            <a:endParaRPr lang="en-US" altLang="zh-CN" sz="4000" dirty="0"/>
          </a:p>
          <a:p>
            <a:pPr marL="0" indent="0">
              <a:buFontTx/>
              <a:buNone/>
            </a:pPr>
            <a:r>
              <a:rPr lang="zh-CN" altLang="en-US" sz="4000" dirty="0" smtClean="0"/>
              <a:t>  方法</a:t>
            </a:r>
            <a:endParaRPr lang="zh-CN" altLang="en-US" sz="4000" dirty="0"/>
          </a:p>
        </p:txBody>
      </p:sp>
      <p:grpSp>
        <p:nvGrpSpPr>
          <p:cNvPr id="12" name="组合 11"/>
          <p:cNvGrpSpPr/>
          <p:nvPr/>
        </p:nvGrpSpPr>
        <p:grpSpPr>
          <a:xfrm>
            <a:off x="1003178" y="1432227"/>
            <a:ext cx="9903047" cy="2511375"/>
            <a:chOff x="2165352" y="2910074"/>
            <a:chExt cx="10350689" cy="2811890"/>
          </a:xfrm>
        </p:grpSpPr>
        <p:sp>
          <p:nvSpPr>
            <p:cNvPr id="9" name="内容占位符 2">
              <a:extLst>
                <a:ext uri="{FF2B5EF4-FFF2-40B4-BE49-F238E27FC236}">
                  <a16:creationId xmlns:a16="http://schemas.microsoft.com/office/drawing/2014/main" xmlns="" id="{9D6C4CD6-4A53-4431-9BDD-B1BE38587585}"/>
                </a:ext>
              </a:extLst>
            </p:cNvPr>
            <p:cNvSpPr txBox="1">
              <a:spLocks/>
            </p:cNvSpPr>
            <p:nvPr/>
          </p:nvSpPr>
          <p:spPr>
            <a:xfrm>
              <a:off x="2165352" y="2915961"/>
              <a:ext cx="1845630" cy="2806003"/>
            </a:xfrm>
            <a:prstGeom prst="rect">
              <a:avLst/>
            </a:prstGeom>
            <a:solidFill>
              <a:srgbClr val="92D050"/>
            </a:solidFill>
          </p:spPr>
          <p:txBody>
            <a:bodyPr vert="horz" lIns="90000" tIns="0" rIns="91440" bIns="0" rtlCol="0">
              <a:noAutofit/>
            </a:bodyPr>
            <a:lstStyle>
              <a:lvl1pPr marL="228587" indent="-228587" algn="l" defTabSz="914347" rtl="0" eaLnBrk="1" fontAlgn="ctr" latinLnBrk="0" hangingPunct="1">
                <a:lnSpc>
                  <a:spcPct val="100000"/>
                </a:lnSpc>
                <a:spcBef>
                  <a:spcPts val="300"/>
                </a:spcBef>
                <a:spcAft>
                  <a:spcPts val="0"/>
                </a:spcAft>
                <a:buSzPct val="90000"/>
                <a:buFontTx/>
                <a:buBlip>
                  <a:blip r:embed="rId3"/>
                </a:buBlip>
                <a:defRPr lang="zh-CN" altLang="en-US" sz="2800" b="0" kern="1200" baseline="0" dirty="0" smtClean="0">
                  <a:solidFill>
                    <a:srgbClr val="002060"/>
                  </a:solidFill>
                  <a:latin typeface="Arial" panose="020B0604020202020204" pitchFamily="34" charset="0"/>
                  <a:ea typeface="黑体" panose="02010609060101010101" pitchFamily="49" charset="-122"/>
                  <a:cs typeface="Arial" panose="020B0604020202020204" pitchFamily="34" charset="0"/>
                </a:defRPr>
              </a:lvl1pPr>
              <a:lvl2pPr marL="361950" indent="-184150" algn="l" defTabSz="914347" rtl="0" eaLnBrk="1" latinLnBrk="0" hangingPunct="1">
                <a:lnSpc>
                  <a:spcPct val="100000"/>
                </a:lnSpc>
                <a:spcBef>
                  <a:spcPts val="300"/>
                </a:spcBef>
                <a:spcAft>
                  <a:spcPts val="0"/>
                </a:spcAft>
                <a:buSzPct val="120000"/>
                <a:buFontTx/>
                <a:buBlip>
                  <a:blip r:embed="rId4"/>
                </a:buBlip>
                <a:defRPr sz="2400" b="0" kern="1200" baseline="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defRPr>
              </a:lvl2pPr>
              <a:lvl3pPr marL="450850" indent="-184150" algn="l" defTabSz="914347" rtl="0" eaLnBrk="1" latinLnBrk="0" hangingPunct="1">
                <a:lnSpc>
                  <a:spcPct val="100000"/>
                </a:lnSpc>
                <a:spcBef>
                  <a:spcPts val="300"/>
                </a:spcBef>
                <a:spcAft>
                  <a:spcPts val="0"/>
                </a:spcAft>
                <a:buClr>
                  <a:schemeClr val="tx1"/>
                </a:buClr>
                <a:buSzPct val="90000"/>
                <a:buFont typeface="Wingdings" panose="05000000000000000000" pitchFamily="2" charset="2"/>
                <a:buChar char="]"/>
                <a:defRPr sz="1800" b="0" kern="1200" baseline="0">
                  <a:solidFill>
                    <a:schemeClr val="accent4">
                      <a:lumMod val="50000"/>
                    </a:schemeClr>
                  </a:solidFill>
                  <a:latin typeface="Arial" panose="020B0604020202020204" pitchFamily="34" charset="0"/>
                  <a:ea typeface="微软雅黑" panose="020B0503020204020204" pitchFamily="34" charset="-122"/>
                  <a:cs typeface="Arial" panose="020B0604020202020204" pitchFamily="34" charset="0"/>
                </a:defRPr>
              </a:lvl3pPr>
              <a:lvl4pPr marL="1600105"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4pPr>
              <a:lvl5pPr marL="2057278"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5pPr>
              <a:lvl6pPr marL="2514451"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79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69"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FontTx/>
                <a:buNone/>
              </a:pPr>
              <a:endParaRPr lang="en-US" altLang="zh-CN" sz="4000" dirty="0" smtClean="0"/>
            </a:p>
            <a:p>
              <a:pPr marL="0" indent="0">
                <a:buFontTx/>
                <a:buNone/>
              </a:pPr>
              <a:r>
                <a:rPr lang="zh-CN" altLang="en-US" sz="4000" dirty="0" smtClean="0"/>
                <a:t>  研究</a:t>
              </a:r>
              <a:endParaRPr lang="en-US" altLang="zh-CN" sz="4000" dirty="0" smtClean="0"/>
            </a:p>
            <a:p>
              <a:pPr marL="0" indent="0">
                <a:buFontTx/>
                <a:buNone/>
              </a:pPr>
              <a:r>
                <a:rPr lang="zh-CN" altLang="en-US" sz="4000" dirty="0" smtClean="0"/>
                <a:t>  问题</a:t>
              </a:r>
              <a:endParaRPr lang="zh-CN" altLang="en-US" sz="4000" dirty="0"/>
            </a:p>
          </p:txBody>
        </p:sp>
        <p:sp>
          <p:nvSpPr>
            <p:cNvPr id="7" name="等号 6">
              <a:extLst>
                <a:ext uri="{FF2B5EF4-FFF2-40B4-BE49-F238E27FC236}">
                  <a16:creationId xmlns:a16="http://schemas.microsoft.com/office/drawing/2014/main" xmlns="" id="{EDC74D92-92C3-47E8-99BC-3216B8119902}"/>
                </a:ext>
              </a:extLst>
            </p:cNvPr>
            <p:cNvSpPr/>
            <p:nvPr/>
          </p:nvSpPr>
          <p:spPr>
            <a:xfrm>
              <a:off x="3988412" y="3086349"/>
              <a:ext cx="469692" cy="531208"/>
            </a:xfrm>
            <a:prstGeom prst="mathEqual">
              <a:avLst/>
            </a:prstGeom>
            <a:solidFill>
              <a:srgbClr val="C0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solidFill>
                  <a:schemeClr val="tx1"/>
                </a:solidFill>
              </a:endParaRPr>
            </a:p>
          </p:txBody>
        </p:sp>
        <p:sp>
          <p:nvSpPr>
            <p:cNvPr id="11" name="内容占位符 2">
              <a:extLst>
                <a:ext uri="{FF2B5EF4-FFF2-40B4-BE49-F238E27FC236}">
                  <a16:creationId xmlns:a16="http://schemas.microsoft.com/office/drawing/2014/main" xmlns="" id="{6375BAE3-FD03-45B2-9914-EF550E10CB07}"/>
                </a:ext>
              </a:extLst>
            </p:cNvPr>
            <p:cNvSpPr txBox="1">
              <a:spLocks/>
            </p:cNvSpPr>
            <p:nvPr/>
          </p:nvSpPr>
          <p:spPr>
            <a:xfrm>
              <a:off x="4480572" y="2910075"/>
              <a:ext cx="2143798" cy="799642"/>
            </a:xfrm>
            <a:prstGeom prst="rect">
              <a:avLst/>
            </a:prstGeom>
            <a:solidFill>
              <a:srgbClr val="92D050"/>
            </a:solidFill>
          </p:spPr>
          <p:txBody>
            <a:bodyPr vert="horz" lIns="90000" tIns="0" rIns="91440" bIns="0" rtlCol="0">
              <a:noAutofit/>
            </a:bodyPr>
            <a:lstStyle>
              <a:lvl1pPr marL="228587" indent="-228587" algn="l" defTabSz="914347" rtl="0" eaLnBrk="1" fontAlgn="ctr" latinLnBrk="0" hangingPunct="1">
                <a:lnSpc>
                  <a:spcPct val="100000"/>
                </a:lnSpc>
                <a:spcBef>
                  <a:spcPts val="300"/>
                </a:spcBef>
                <a:spcAft>
                  <a:spcPts val="0"/>
                </a:spcAft>
                <a:buSzPct val="90000"/>
                <a:buFontTx/>
                <a:buBlip>
                  <a:blip r:embed="rId3"/>
                </a:buBlip>
                <a:defRPr lang="zh-CN" altLang="en-US" sz="2800" b="0" kern="1200" baseline="0" dirty="0" smtClean="0">
                  <a:solidFill>
                    <a:srgbClr val="002060"/>
                  </a:solidFill>
                  <a:latin typeface="Arial" panose="020B0604020202020204" pitchFamily="34" charset="0"/>
                  <a:ea typeface="黑体" panose="02010609060101010101" pitchFamily="49" charset="-122"/>
                  <a:cs typeface="Arial" panose="020B0604020202020204" pitchFamily="34" charset="0"/>
                </a:defRPr>
              </a:lvl1pPr>
              <a:lvl2pPr marL="361950" indent="-184150" algn="l" defTabSz="914347" rtl="0" eaLnBrk="1" latinLnBrk="0" hangingPunct="1">
                <a:lnSpc>
                  <a:spcPct val="100000"/>
                </a:lnSpc>
                <a:spcBef>
                  <a:spcPts val="300"/>
                </a:spcBef>
                <a:spcAft>
                  <a:spcPts val="0"/>
                </a:spcAft>
                <a:buSzPct val="120000"/>
                <a:buFontTx/>
                <a:buBlip>
                  <a:blip r:embed="rId4"/>
                </a:buBlip>
                <a:defRPr sz="2400" b="0" kern="1200" baseline="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defRPr>
              </a:lvl2pPr>
              <a:lvl3pPr marL="450850" indent="-184150" algn="l" defTabSz="914347" rtl="0" eaLnBrk="1" latinLnBrk="0" hangingPunct="1">
                <a:lnSpc>
                  <a:spcPct val="100000"/>
                </a:lnSpc>
                <a:spcBef>
                  <a:spcPts val="300"/>
                </a:spcBef>
                <a:spcAft>
                  <a:spcPts val="0"/>
                </a:spcAft>
                <a:buClr>
                  <a:schemeClr val="tx1"/>
                </a:buClr>
                <a:buSzPct val="90000"/>
                <a:buFont typeface="Wingdings" panose="05000000000000000000" pitchFamily="2" charset="2"/>
                <a:buChar char="]"/>
                <a:defRPr sz="1800" b="0" kern="1200" baseline="0">
                  <a:solidFill>
                    <a:schemeClr val="accent4">
                      <a:lumMod val="50000"/>
                    </a:schemeClr>
                  </a:solidFill>
                  <a:latin typeface="Arial" panose="020B0604020202020204" pitchFamily="34" charset="0"/>
                  <a:ea typeface="微软雅黑" panose="020B0503020204020204" pitchFamily="34" charset="-122"/>
                  <a:cs typeface="Arial" panose="020B0604020202020204" pitchFamily="34" charset="0"/>
                </a:defRPr>
              </a:lvl3pPr>
              <a:lvl4pPr marL="1600105"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4pPr>
              <a:lvl5pPr marL="2057278"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5pPr>
              <a:lvl6pPr marL="2514451"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79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69"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zh-CN" altLang="en-US" dirty="0" smtClean="0"/>
                <a:t>管道声</a:t>
              </a:r>
              <a:r>
                <a:rPr lang="zh-CN" altLang="en-US" dirty="0"/>
                <a:t>模态</a:t>
              </a:r>
            </a:p>
          </p:txBody>
        </p:sp>
        <p:sp>
          <p:nvSpPr>
            <p:cNvPr id="8" name="加号 7">
              <a:extLst>
                <a:ext uri="{FF2B5EF4-FFF2-40B4-BE49-F238E27FC236}">
                  <a16:creationId xmlns:a16="http://schemas.microsoft.com/office/drawing/2014/main" xmlns="" id="{342E7843-19FF-47BA-B1C7-18AF61B69EED}"/>
                </a:ext>
              </a:extLst>
            </p:cNvPr>
            <p:cNvSpPr/>
            <p:nvPr/>
          </p:nvSpPr>
          <p:spPr>
            <a:xfrm>
              <a:off x="6638696" y="3097272"/>
              <a:ext cx="452063" cy="434912"/>
            </a:xfrm>
            <a:prstGeom prst="mathPl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内容占位符 2">
              <a:extLst>
                <a:ext uri="{FF2B5EF4-FFF2-40B4-BE49-F238E27FC236}">
                  <a16:creationId xmlns:a16="http://schemas.microsoft.com/office/drawing/2014/main" xmlns="" id="{7F9E54D6-EAC4-445A-9087-8613FD8BE8FE}"/>
                </a:ext>
              </a:extLst>
            </p:cNvPr>
            <p:cNvSpPr txBox="1">
              <a:spLocks/>
            </p:cNvSpPr>
            <p:nvPr/>
          </p:nvSpPr>
          <p:spPr>
            <a:xfrm>
              <a:off x="7169494" y="2910074"/>
              <a:ext cx="2231133" cy="784763"/>
            </a:xfrm>
            <a:prstGeom prst="rect">
              <a:avLst/>
            </a:prstGeom>
            <a:solidFill>
              <a:srgbClr val="92D050"/>
            </a:solidFill>
          </p:spPr>
          <p:txBody>
            <a:bodyPr vert="horz" lIns="90000" tIns="0" rIns="91440" bIns="0" rtlCol="0">
              <a:noAutofit/>
            </a:bodyPr>
            <a:lstStyle>
              <a:lvl1pPr marL="228587" indent="-228587" algn="l" defTabSz="914347" rtl="0" eaLnBrk="1" fontAlgn="ctr" latinLnBrk="0" hangingPunct="1">
                <a:lnSpc>
                  <a:spcPct val="100000"/>
                </a:lnSpc>
                <a:spcBef>
                  <a:spcPts val="300"/>
                </a:spcBef>
                <a:spcAft>
                  <a:spcPts val="0"/>
                </a:spcAft>
                <a:buSzPct val="90000"/>
                <a:buFontTx/>
                <a:buBlip>
                  <a:blip r:embed="rId3"/>
                </a:buBlip>
                <a:defRPr lang="zh-CN" altLang="en-US" sz="2800" b="0" kern="1200" baseline="0" dirty="0" smtClean="0">
                  <a:solidFill>
                    <a:srgbClr val="002060"/>
                  </a:solidFill>
                  <a:latin typeface="Arial" panose="020B0604020202020204" pitchFamily="34" charset="0"/>
                  <a:ea typeface="黑体" panose="02010609060101010101" pitchFamily="49" charset="-122"/>
                  <a:cs typeface="Arial" panose="020B0604020202020204" pitchFamily="34" charset="0"/>
                </a:defRPr>
              </a:lvl1pPr>
              <a:lvl2pPr marL="361950" indent="-184150" algn="l" defTabSz="914347" rtl="0" eaLnBrk="1" latinLnBrk="0" hangingPunct="1">
                <a:lnSpc>
                  <a:spcPct val="100000"/>
                </a:lnSpc>
                <a:spcBef>
                  <a:spcPts val="300"/>
                </a:spcBef>
                <a:spcAft>
                  <a:spcPts val="0"/>
                </a:spcAft>
                <a:buSzPct val="120000"/>
                <a:buFontTx/>
                <a:buBlip>
                  <a:blip r:embed="rId4"/>
                </a:buBlip>
                <a:defRPr sz="2400" b="0" kern="1200" baseline="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defRPr>
              </a:lvl2pPr>
              <a:lvl3pPr marL="450850" indent="-184150" algn="l" defTabSz="914347" rtl="0" eaLnBrk="1" latinLnBrk="0" hangingPunct="1">
                <a:lnSpc>
                  <a:spcPct val="100000"/>
                </a:lnSpc>
                <a:spcBef>
                  <a:spcPts val="300"/>
                </a:spcBef>
                <a:spcAft>
                  <a:spcPts val="0"/>
                </a:spcAft>
                <a:buClr>
                  <a:schemeClr val="tx1"/>
                </a:buClr>
                <a:buSzPct val="90000"/>
                <a:buFont typeface="Wingdings" panose="05000000000000000000" pitchFamily="2" charset="2"/>
                <a:buChar char="]"/>
                <a:defRPr sz="1800" b="0" kern="1200" baseline="0">
                  <a:solidFill>
                    <a:schemeClr val="accent4">
                      <a:lumMod val="50000"/>
                    </a:schemeClr>
                  </a:solidFill>
                  <a:latin typeface="Arial" panose="020B0604020202020204" pitchFamily="34" charset="0"/>
                  <a:ea typeface="微软雅黑" panose="020B0503020204020204" pitchFamily="34" charset="-122"/>
                  <a:cs typeface="Arial" panose="020B0604020202020204" pitchFamily="34" charset="0"/>
                </a:defRPr>
              </a:lvl3pPr>
              <a:lvl4pPr marL="1600105"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4pPr>
              <a:lvl5pPr marL="2057278"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5pPr>
              <a:lvl6pPr marL="2514451"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79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69"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zh-CN" altLang="en-US" sz="2400" dirty="0"/>
                <a:t>旋流管道</a:t>
              </a:r>
              <a:r>
                <a:rPr lang="zh-CN" altLang="en-US" sz="2400" dirty="0" smtClean="0"/>
                <a:t>格林公式  </a:t>
              </a:r>
              <a:endParaRPr lang="zh-CN" altLang="en-US" sz="2400" dirty="0"/>
            </a:p>
          </p:txBody>
        </p:sp>
        <p:sp>
          <p:nvSpPr>
            <p:cNvPr id="14" name="内容占位符 2">
              <a:extLst>
                <a:ext uri="{FF2B5EF4-FFF2-40B4-BE49-F238E27FC236}">
                  <a16:creationId xmlns:a16="http://schemas.microsoft.com/office/drawing/2014/main" xmlns="" id="{B779D758-B8A6-4F04-B95C-250EE9B18E31}"/>
                </a:ext>
              </a:extLst>
            </p:cNvPr>
            <p:cNvSpPr txBox="1">
              <a:spLocks/>
            </p:cNvSpPr>
            <p:nvPr/>
          </p:nvSpPr>
          <p:spPr>
            <a:xfrm>
              <a:off x="9942557" y="2910074"/>
              <a:ext cx="2573484" cy="799643"/>
            </a:xfrm>
            <a:prstGeom prst="rect">
              <a:avLst/>
            </a:prstGeom>
            <a:solidFill>
              <a:srgbClr val="92D050"/>
            </a:solidFill>
          </p:spPr>
          <p:txBody>
            <a:bodyPr vert="horz" lIns="90000" tIns="0" rIns="91440" bIns="0" rtlCol="0">
              <a:normAutofit lnSpcReduction="10000"/>
            </a:bodyPr>
            <a:lstStyle>
              <a:lvl1pPr marL="228587" indent="-228587" algn="l" defTabSz="914347" rtl="0" eaLnBrk="1" fontAlgn="ctr" latinLnBrk="0" hangingPunct="1">
                <a:lnSpc>
                  <a:spcPct val="100000"/>
                </a:lnSpc>
                <a:spcBef>
                  <a:spcPts val="300"/>
                </a:spcBef>
                <a:spcAft>
                  <a:spcPts val="0"/>
                </a:spcAft>
                <a:buSzPct val="90000"/>
                <a:buFontTx/>
                <a:buBlip>
                  <a:blip r:embed="rId3"/>
                </a:buBlip>
                <a:defRPr lang="zh-CN" altLang="en-US" sz="2800" b="0" kern="1200" baseline="0" dirty="0" smtClean="0">
                  <a:solidFill>
                    <a:srgbClr val="002060"/>
                  </a:solidFill>
                  <a:latin typeface="Arial" panose="020B0604020202020204" pitchFamily="34" charset="0"/>
                  <a:ea typeface="黑体" panose="02010609060101010101" pitchFamily="49" charset="-122"/>
                  <a:cs typeface="Arial" panose="020B0604020202020204" pitchFamily="34" charset="0"/>
                </a:defRPr>
              </a:lvl1pPr>
              <a:lvl2pPr marL="361950" indent="-184150" algn="l" defTabSz="914347" rtl="0" eaLnBrk="1" latinLnBrk="0" hangingPunct="1">
                <a:lnSpc>
                  <a:spcPct val="100000"/>
                </a:lnSpc>
                <a:spcBef>
                  <a:spcPts val="300"/>
                </a:spcBef>
                <a:spcAft>
                  <a:spcPts val="0"/>
                </a:spcAft>
                <a:buSzPct val="120000"/>
                <a:buFontTx/>
                <a:buBlip>
                  <a:blip r:embed="rId4"/>
                </a:buBlip>
                <a:defRPr sz="2400" b="0" kern="1200" baseline="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defRPr>
              </a:lvl2pPr>
              <a:lvl3pPr marL="450850" indent="-184150" algn="l" defTabSz="914347" rtl="0" eaLnBrk="1" latinLnBrk="0" hangingPunct="1">
                <a:lnSpc>
                  <a:spcPct val="100000"/>
                </a:lnSpc>
                <a:spcBef>
                  <a:spcPts val="300"/>
                </a:spcBef>
                <a:spcAft>
                  <a:spcPts val="0"/>
                </a:spcAft>
                <a:buClr>
                  <a:schemeClr val="tx1"/>
                </a:buClr>
                <a:buSzPct val="90000"/>
                <a:buFont typeface="Wingdings" panose="05000000000000000000" pitchFamily="2" charset="2"/>
                <a:buChar char="]"/>
                <a:defRPr sz="1800" b="0" kern="1200" baseline="0">
                  <a:solidFill>
                    <a:schemeClr val="accent4">
                      <a:lumMod val="50000"/>
                    </a:schemeClr>
                  </a:solidFill>
                  <a:latin typeface="Arial" panose="020B0604020202020204" pitchFamily="34" charset="0"/>
                  <a:ea typeface="微软雅黑" panose="020B0503020204020204" pitchFamily="34" charset="-122"/>
                  <a:cs typeface="Arial" panose="020B0604020202020204" pitchFamily="34" charset="0"/>
                </a:defRPr>
              </a:lvl3pPr>
              <a:lvl4pPr marL="1600105"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4pPr>
              <a:lvl5pPr marL="2057278"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5pPr>
              <a:lvl6pPr marL="2514451"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79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69"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zh-CN" altLang="en-US" sz="2400" dirty="0"/>
                <a:t>声激</a:t>
              </a:r>
              <a:r>
                <a:rPr lang="zh-CN" altLang="en-US" sz="2400" dirty="0" smtClean="0"/>
                <a:t>振动及远场传播</a:t>
              </a:r>
              <a:endParaRPr lang="zh-CN" altLang="en-US" sz="2400" dirty="0"/>
            </a:p>
          </p:txBody>
        </p:sp>
        <p:sp>
          <p:nvSpPr>
            <p:cNvPr id="15" name="加号 14">
              <a:extLst>
                <a:ext uri="{FF2B5EF4-FFF2-40B4-BE49-F238E27FC236}">
                  <a16:creationId xmlns:a16="http://schemas.microsoft.com/office/drawing/2014/main" xmlns="" id="{A66140A2-DFAE-4C7E-AADD-E1D01B0EEB16}"/>
                </a:ext>
              </a:extLst>
            </p:cNvPr>
            <p:cNvSpPr/>
            <p:nvPr/>
          </p:nvSpPr>
          <p:spPr>
            <a:xfrm>
              <a:off x="9445560" y="3137276"/>
              <a:ext cx="452063" cy="434912"/>
            </a:xfrm>
            <a:prstGeom prst="mathPl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3218269" y="2148694"/>
            <a:ext cx="2051086" cy="627365"/>
            <a:chOff x="1543455" y="1246719"/>
            <a:chExt cx="2143800" cy="1106739"/>
          </a:xfrm>
          <a:solidFill>
            <a:srgbClr val="FFC000"/>
          </a:solidFill>
        </p:grpSpPr>
        <p:sp>
          <p:nvSpPr>
            <p:cNvPr id="45" name="圆角矩形 44"/>
            <p:cNvSpPr/>
            <p:nvPr/>
          </p:nvSpPr>
          <p:spPr>
            <a:xfrm>
              <a:off x="1543455" y="1246719"/>
              <a:ext cx="2143800" cy="1106739"/>
            </a:xfrm>
            <a:prstGeom prst="roundRect">
              <a:avLst>
                <a:gd name="adj" fmla="val 10000"/>
              </a:avLst>
            </a:prstGeom>
            <a:grp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46" name="圆角矩形 4"/>
            <p:cNvSpPr/>
            <p:nvPr/>
          </p:nvSpPr>
          <p:spPr>
            <a:xfrm>
              <a:off x="1637104" y="1374844"/>
              <a:ext cx="1849057" cy="76839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zh-CN" altLang="en-US" sz="2000" dirty="0"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圣母大学</a:t>
              </a:r>
              <a:r>
                <a:rPr lang="en-US" altLang="zh-CN" sz="2000" dirty="0" err="1"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Atassi</a:t>
              </a:r>
              <a:r>
                <a:rPr lang="zh-CN" altLang="en-US" sz="2000" dirty="0"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团队</a:t>
              </a:r>
              <a:endParaRPr lang="zh-CN" altLang="en-US" sz="2000" kern="1200" dirty="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endParaRPr>
            </a:p>
          </p:txBody>
        </p:sp>
      </p:grpSp>
      <p:grpSp>
        <p:nvGrpSpPr>
          <p:cNvPr id="21" name="组合 20"/>
          <p:cNvGrpSpPr/>
          <p:nvPr/>
        </p:nvGrpSpPr>
        <p:grpSpPr>
          <a:xfrm>
            <a:off x="3218268" y="2778339"/>
            <a:ext cx="2051086" cy="428972"/>
            <a:chOff x="1536668" y="1141960"/>
            <a:chExt cx="2143800" cy="1285921"/>
          </a:xfrm>
        </p:grpSpPr>
        <p:sp>
          <p:nvSpPr>
            <p:cNvPr id="43" name="圆角矩形 42"/>
            <p:cNvSpPr/>
            <p:nvPr/>
          </p:nvSpPr>
          <p:spPr>
            <a:xfrm>
              <a:off x="1536668" y="1141960"/>
              <a:ext cx="2143800" cy="1285921"/>
            </a:xfrm>
            <a:prstGeom prst="roundRect">
              <a:avLst>
                <a:gd name="adj" fmla="val 10000"/>
              </a:avLst>
            </a:prstGeom>
            <a:solidFill>
              <a:srgbClr val="4472C4">
                <a:hueOff val="-2673943"/>
                <a:satOff val="-3719"/>
                <a:lumOff val="-1426"/>
                <a:alphaOff val="0"/>
              </a:srgbClr>
            </a:solid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44" name="圆角矩形 6"/>
            <p:cNvSpPr/>
            <p:nvPr/>
          </p:nvSpPr>
          <p:spPr>
            <a:xfrm>
              <a:off x="2033371" y="1382535"/>
              <a:ext cx="1319149" cy="7683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endParaRPr lang="zh-CN" altLang="en-US" sz="2000" kern="1200" dirty="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endParaRPr>
            </a:p>
          </p:txBody>
        </p:sp>
      </p:grpSp>
      <p:grpSp>
        <p:nvGrpSpPr>
          <p:cNvPr id="22" name="组合 21"/>
          <p:cNvGrpSpPr/>
          <p:nvPr/>
        </p:nvGrpSpPr>
        <p:grpSpPr>
          <a:xfrm>
            <a:off x="3097512" y="3233515"/>
            <a:ext cx="2171842" cy="415722"/>
            <a:chOff x="1368302" y="711303"/>
            <a:chExt cx="2270015" cy="830966"/>
          </a:xfrm>
        </p:grpSpPr>
        <p:sp>
          <p:nvSpPr>
            <p:cNvPr id="41" name="圆角矩形 40"/>
            <p:cNvSpPr/>
            <p:nvPr/>
          </p:nvSpPr>
          <p:spPr>
            <a:xfrm>
              <a:off x="1494517" y="711303"/>
              <a:ext cx="2143800" cy="816202"/>
            </a:xfrm>
            <a:prstGeom prst="roundRect">
              <a:avLst>
                <a:gd name="adj" fmla="val 10000"/>
              </a:avLst>
            </a:prstGeom>
            <a:solidFill>
              <a:srgbClr val="4472C4">
                <a:hueOff val="-3342429"/>
                <a:satOff val="-4649"/>
                <a:lumOff val="-1783"/>
                <a:alphaOff val="0"/>
              </a:srgbClr>
            </a:solid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42" name="圆角矩形 8"/>
            <p:cNvSpPr/>
            <p:nvPr/>
          </p:nvSpPr>
          <p:spPr>
            <a:xfrm>
              <a:off x="1368302" y="773877"/>
              <a:ext cx="2240550" cy="76839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zh-CN" altLang="en-US" sz="2000" kern="1200" dirty="0"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声衬的影响</a:t>
              </a:r>
              <a:endParaRPr lang="zh-CN" altLang="en-US" sz="2000" kern="1200" dirty="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endParaRPr>
            </a:p>
          </p:txBody>
        </p:sp>
      </p:grpSp>
      <p:grpSp>
        <p:nvGrpSpPr>
          <p:cNvPr id="53" name="组合 52"/>
          <p:cNvGrpSpPr/>
          <p:nvPr/>
        </p:nvGrpSpPr>
        <p:grpSpPr>
          <a:xfrm>
            <a:off x="5569685" y="3248002"/>
            <a:ext cx="2355859" cy="408336"/>
            <a:chOff x="2008765" y="736009"/>
            <a:chExt cx="2462350" cy="816203"/>
          </a:xfrm>
        </p:grpSpPr>
        <p:sp>
          <p:nvSpPr>
            <p:cNvPr id="54" name="圆角矩形 53"/>
            <p:cNvSpPr/>
            <p:nvPr/>
          </p:nvSpPr>
          <p:spPr>
            <a:xfrm>
              <a:off x="2205975" y="736009"/>
              <a:ext cx="2265140" cy="816203"/>
            </a:xfrm>
            <a:prstGeom prst="roundRect">
              <a:avLst>
                <a:gd name="adj" fmla="val 10000"/>
              </a:avLst>
            </a:prstGeom>
            <a:solidFill>
              <a:srgbClr val="4472C4">
                <a:hueOff val="-3342429"/>
                <a:satOff val="-4649"/>
                <a:lumOff val="-1783"/>
                <a:alphaOff val="0"/>
              </a:srgbClr>
            </a:solid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55" name="圆角矩形 8"/>
            <p:cNvSpPr/>
            <p:nvPr/>
          </p:nvSpPr>
          <p:spPr>
            <a:xfrm>
              <a:off x="2008765" y="754862"/>
              <a:ext cx="2323581" cy="76839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zh-CN" altLang="en-US" sz="2000" kern="1200" dirty="0"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 旋转叶片发声</a:t>
              </a:r>
              <a:endParaRPr lang="zh-CN" altLang="en-US" sz="2000" kern="1200" dirty="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endParaRPr>
            </a:p>
          </p:txBody>
        </p:sp>
      </p:grpSp>
      <p:sp>
        <p:nvSpPr>
          <p:cNvPr id="74" name="圆角矩形 8"/>
          <p:cNvSpPr/>
          <p:nvPr/>
        </p:nvSpPr>
        <p:spPr>
          <a:xfrm>
            <a:off x="3196774" y="2801382"/>
            <a:ext cx="2215109" cy="3844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zh-CN" altLang="en-US" sz="2000" kern="1200" dirty="0"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旋</a:t>
            </a:r>
            <a:r>
              <a:rPr lang="en-US" altLang="zh-CN" sz="2000" kern="1200" dirty="0"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a:t>
            </a:r>
            <a:r>
              <a:rPr lang="zh-CN" altLang="en-US" sz="2000" kern="1200" dirty="0"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剪切流</a:t>
            </a:r>
            <a:r>
              <a:rPr lang="zh-CN" altLang="en-US" sz="2000" kern="1200" dirty="0"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的影响</a:t>
            </a:r>
            <a:endParaRPr lang="zh-CN" altLang="en-US" sz="2000" kern="1200" dirty="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endParaRPr>
          </a:p>
        </p:txBody>
      </p:sp>
      <p:grpSp>
        <p:nvGrpSpPr>
          <p:cNvPr id="76" name="组合 75"/>
          <p:cNvGrpSpPr/>
          <p:nvPr/>
        </p:nvGrpSpPr>
        <p:grpSpPr>
          <a:xfrm>
            <a:off x="5615838" y="2807536"/>
            <a:ext cx="2309710" cy="408336"/>
            <a:chOff x="2057004" y="730958"/>
            <a:chExt cx="2414114" cy="816203"/>
          </a:xfrm>
        </p:grpSpPr>
        <p:sp>
          <p:nvSpPr>
            <p:cNvPr id="77" name="圆角矩形 76"/>
            <p:cNvSpPr/>
            <p:nvPr/>
          </p:nvSpPr>
          <p:spPr>
            <a:xfrm>
              <a:off x="2205976" y="730958"/>
              <a:ext cx="2265142" cy="816203"/>
            </a:xfrm>
            <a:prstGeom prst="roundRect">
              <a:avLst>
                <a:gd name="adj" fmla="val 10000"/>
              </a:avLst>
            </a:prstGeom>
            <a:solidFill>
              <a:srgbClr val="4472C4">
                <a:hueOff val="-3342429"/>
                <a:satOff val="-4649"/>
                <a:lumOff val="-1783"/>
                <a:alphaOff val="0"/>
              </a:srgbClr>
            </a:solid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78" name="圆角矩形 8"/>
            <p:cNvSpPr/>
            <p:nvPr/>
          </p:nvSpPr>
          <p:spPr>
            <a:xfrm>
              <a:off x="2057004" y="754864"/>
              <a:ext cx="2275340" cy="76839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zh-CN" altLang="en-US" sz="2000" kern="1200" dirty="0"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  </a:t>
              </a:r>
              <a:r>
                <a:rPr lang="zh-CN" altLang="en-US" sz="2000" kern="1200" dirty="0"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单</a:t>
              </a:r>
              <a:r>
                <a:rPr lang="en-US" altLang="zh-CN" sz="2000" kern="1200" dirty="0"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a:t>
              </a:r>
              <a:r>
                <a:rPr lang="zh-CN" altLang="en-US" sz="2000" kern="1200" dirty="0"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偶极子</a:t>
              </a:r>
              <a:r>
                <a:rPr lang="zh-CN" altLang="en-US" sz="2000" kern="1200" dirty="0"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发声</a:t>
              </a:r>
              <a:endParaRPr lang="zh-CN" altLang="en-US" sz="2000" kern="1200" dirty="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endParaRPr>
            </a:p>
          </p:txBody>
        </p:sp>
      </p:grpSp>
      <p:grpSp>
        <p:nvGrpSpPr>
          <p:cNvPr id="83" name="组合 82"/>
          <p:cNvGrpSpPr/>
          <p:nvPr/>
        </p:nvGrpSpPr>
        <p:grpSpPr>
          <a:xfrm>
            <a:off x="8453098" y="3263481"/>
            <a:ext cx="2470886" cy="408336"/>
            <a:chOff x="1687509" y="1570064"/>
            <a:chExt cx="2582576" cy="816202"/>
          </a:xfrm>
        </p:grpSpPr>
        <p:sp>
          <p:nvSpPr>
            <p:cNvPr id="84" name="圆角矩形 83"/>
            <p:cNvSpPr/>
            <p:nvPr/>
          </p:nvSpPr>
          <p:spPr>
            <a:xfrm>
              <a:off x="1687509" y="1570064"/>
              <a:ext cx="2582576" cy="816202"/>
            </a:xfrm>
            <a:prstGeom prst="roundRect">
              <a:avLst>
                <a:gd name="adj" fmla="val 10000"/>
              </a:avLst>
            </a:prstGeom>
            <a:solidFill>
              <a:srgbClr val="4472C4">
                <a:hueOff val="-3342429"/>
                <a:satOff val="-4649"/>
                <a:lumOff val="-1783"/>
                <a:alphaOff val="0"/>
              </a:srgbClr>
            </a:solidFill>
            <a:ln w="28575" cap="flat" cmpd="sng" algn="ctr">
              <a:solidFill>
                <a:schemeClr val="tx1"/>
              </a:solidFill>
              <a:prstDash val="solid"/>
              <a:miter lim="800000"/>
            </a:ln>
            <a:effectLst/>
          </p:spPr>
          <p:style>
            <a:lnRef idx="2">
              <a:scrgbClr r="0" g="0" b="0"/>
            </a:lnRef>
            <a:fillRef idx="1">
              <a:scrgbClr r="0" g="0" b="0"/>
            </a:fillRef>
            <a:effectRef idx="0">
              <a:scrgbClr r="0" g="0" b="0"/>
            </a:effectRef>
            <a:fontRef idx="minor">
              <a:schemeClr val="lt1"/>
            </a:fontRef>
          </p:style>
        </p:sp>
        <p:sp>
          <p:nvSpPr>
            <p:cNvPr id="85" name="圆角矩形 8"/>
            <p:cNvSpPr/>
            <p:nvPr/>
          </p:nvSpPr>
          <p:spPr>
            <a:xfrm>
              <a:off x="1905646" y="1581178"/>
              <a:ext cx="2188689" cy="7683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zh-CN" altLang="en-US" sz="2000" kern="1200" dirty="0"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声</a:t>
              </a:r>
              <a:r>
                <a:rPr lang="en-US" altLang="zh-CN" sz="2000" kern="1200" dirty="0"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a:t>
              </a:r>
              <a:r>
                <a:rPr lang="zh-CN" altLang="en-US" sz="2000" kern="1200" dirty="0"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固耦合分析</a:t>
              </a:r>
              <a:endParaRPr lang="zh-CN" altLang="en-US" sz="2000" kern="1200" dirty="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endParaRPr>
            </a:p>
          </p:txBody>
        </p:sp>
      </p:grpSp>
      <p:sp>
        <p:nvSpPr>
          <p:cNvPr id="60" name="圆角矩形 59"/>
          <p:cNvSpPr/>
          <p:nvPr/>
        </p:nvSpPr>
        <p:spPr>
          <a:xfrm>
            <a:off x="5758366" y="3685983"/>
            <a:ext cx="2167178" cy="408336"/>
          </a:xfrm>
          <a:prstGeom prst="roundRect">
            <a:avLst>
              <a:gd name="adj" fmla="val 10000"/>
            </a:avLst>
          </a:prstGeom>
          <a:solidFill>
            <a:srgbClr val="4472C4">
              <a:hueOff val="-3342429"/>
              <a:satOff val="-4649"/>
              <a:lumOff val="-1783"/>
              <a:alphaOff val="0"/>
            </a:srgbClr>
          </a:solid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61" name="圆角矩形 8"/>
          <p:cNvSpPr/>
          <p:nvPr/>
        </p:nvSpPr>
        <p:spPr>
          <a:xfrm>
            <a:off x="5580589" y="3685541"/>
            <a:ext cx="2223091" cy="3844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zh-CN" altLang="en-US" sz="2000" kern="1200" dirty="0"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 动静干涉发声</a:t>
            </a:r>
            <a:endParaRPr lang="zh-CN" altLang="en-US" sz="2000" kern="1200" dirty="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endParaRPr>
          </a:p>
        </p:txBody>
      </p:sp>
      <p:sp>
        <p:nvSpPr>
          <p:cNvPr id="69" name="圆角矩形 68"/>
          <p:cNvSpPr/>
          <p:nvPr/>
        </p:nvSpPr>
        <p:spPr>
          <a:xfrm>
            <a:off x="3218268" y="3697313"/>
            <a:ext cx="2051086" cy="408336"/>
          </a:xfrm>
          <a:prstGeom prst="roundRect">
            <a:avLst>
              <a:gd name="adj" fmla="val 10000"/>
            </a:avLst>
          </a:prstGeom>
          <a:solidFill>
            <a:srgbClr val="4472C4">
              <a:hueOff val="-3342429"/>
              <a:satOff val="-4649"/>
              <a:lumOff val="-1783"/>
              <a:alphaOff val="0"/>
            </a:srgbClr>
          </a:solid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70" name="圆角矩形 8"/>
          <p:cNvSpPr/>
          <p:nvPr/>
        </p:nvSpPr>
        <p:spPr>
          <a:xfrm>
            <a:off x="3380273" y="3694849"/>
            <a:ext cx="1819639" cy="3844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zh-CN" altLang="en-US" sz="2000" kern="1200" dirty="0"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非均熵的影响</a:t>
            </a:r>
            <a:endParaRPr lang="zh-CN" altLang="en-US" sz="2000" kern="1200" dirty="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endParaRPr>
          </a:p>
        </p:txBody>
      </p:sp>
      <p:sp>
        <p:nvSpPr>
          <p:cNvPr id="82" name="圆角矩形 81"/>
          <p:cNvSpPr/>
          <p:nvPr/>
        </p:nvSpPr>
        <p:spPr>
          <a:xfrm>
            <a:off x="8442747" y="3682889"/>
            <a:ext cx="2472174" cy="408336"/>
          </a:xfrm>
          <a:prstGeom prst="roundRect">
            <a:avLst>
              <a:gd name="adj" fmla="val 10000"/>
            </a:avLst>
          </a:prstGeom>
          <a:solidFill>
            <a:srgbClr val="4472C4">
              <a:hueOff val="-3342429"/>
              <a:satOff val="-4649"/>
              <a:lumOff val="-1783"/>
              <a:alphaOff val="0"/>
            </a:srgbClr>
          </a:solid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86" name="圆角矩形 8"/>
          <p:cNvSpPr/>
          <p:nvPr/>
        </p:nvSpPr>
        <p:spPr>
          <a:xfrm>
            <a:off x="7907677" y="3664474"/>
            <a:ext cx="2993232" cy="3844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38100" rIns="50800" bIns="38100" numCol="1" spcCol="1270" anchor="ctr" anchorCtr="0">
            <a:noAutofit/>
          </a:bodyPr>
          <a:lstStyle/>
          <a:p>
            <a:pPr lvl="1" algn="ctr" defTabSz="889000">
              <a:lnSpc>
                <a:spcPct val="90000"/>
              </a:lnSpc>
              <a:spcBef>
                <a:spcPct val="0"/>
              </a:spcBef>
              <a:spcAft>
                <a:spcPct val="35000"/>
              </a:spcAft>
            </a:pPr>
            <a:r>
              <a:rPr lang="zh-CN" altLang="en-US" sz="2000" kern="1200" dirty="0"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单</a:t>
            </a:r>
            <a:r>
              <a:rPr lang="en-US" altLang="zh-CN" sz="2000" kern="1200" dirty="0"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a:t>
            </a:r>
            <a:r>
              <a:rPr lang="zh-CN" altLang="en-US" sz="2000" kern="1200" dirty="0"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偶极子远场</a:t>
            </a:r>
            <a:r>
              <a:rPr lang="zh-CN" altLang="en-US" sz="2000" kern="1200" dirty="0"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发声</a:t>
            </a:r>
            <a:endParaRPr lang="zh-CN" altLang="en-US" sz="2000" kern="1200" dirty="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endParaRPr>
          </a:p>
        </p:txBody>
      </p:sp>
      <p:sp>
        <p:nvSpPr>
          <p:cNvPr id="51" name="页脚占位符 4"/>
          <p:cNvSpPr>
            <a:spLocks noGrp="1"/>
          </p:cNvSpPr>
          <p:nvPr>
            <p:ph type="ftr" sz="quarter" idx="11"/>
          </p:nvPr>
        </p:nvSpPr>
        <p:spPr>
          <a:xfrm>
            <a:off x="630382" y="6020949"/>
            <a:ext cx="6747163" cy="459228"/>
          </a:xfrm>
        </p:spPr>
        <p:txBody>
          <a:bodyPr/>
          <a:lstStyle/>
          <a:p>
            <a:r>
              <a:rPr lang="zh-CN" altLang="en-US" dirty="0" smtClean="0"/>
              <a:t>旋流管道声模态与声类比（</a:t>
            </a:r>
            <a:r>
              <a:rPr lang="en-US" altLang="zh-CN" dirty="0" smtClean="0"/>
              <a:t>SJTU-SVN</a:t>
            </a:r>
            <a:r>
              <a:rPr lang="zh-CN" altLang="en-US" dirty="0" smtClean="0"/>
              <a:t>）</a:t>
            </a:r>
            <a:endParaRPr lang="zh-CN" altLang="en-US" dirty="0"/>
          </a:p>
        </p:txBody>
      </p:sp>
      <p:sp>
        <p:nvSpPr>
          <p:cNvPr id="52" name="日期占位符 3"/>
          <p:cNvSpPr>
            <a:spLocks noGrp="1"/>
          </p:cNvSpPr>
          <p:nvPr>
            <p:ph type="dt" sz="half" idx="2"/>
          </p:nvPr>
        </p:nvSpPr>
        <p:spPr>
          <a:xfrm>
            <a:off x="8693447" y="6193938"/>
            <a:ext cx="1015371" cy="221357"/>
          </a:xfrm>
        </p:spPr>
        <p:txBody>
          <a:bodyPr/>
          <a:lstStyle/>
          <a:p>
            <a:r>
              <a:rPr lang="en-US" altLang="zh-CN" dirty="0" smtClean="0"/>
              <a:t>2018-12-02</a:t>
            </a:r>
            <a:endParaRPr lang="zh-CN" altLang="en-US" dirty="0"/>
          </a:p>
        </p:txBody>
      </p:sp>
      <p:grpSp>
        <p:nvGrpSpPr>
          <p:cNvPr id="56" name="组合 55"/>
          <p:cNvGrpSpPr/>
          <p:nvPr/>
        </p:nvGrpSpPr>
        <p:grpSpPr>
          <a:xfrm>
            <a:off x="8444035" y="2816799"/>
            <a:ext cx="2470886" cy="408336"/>
            <a:chOff x="1687509" y="1570064"/>
            <a:chExt cx="2582576" cy="816202"/>
          </a:xfrm>
        </p:grpSpPr>
        <p:sp>
          <p:nvSpPr>
            <p:cNvPr id="57" name="圆角矩形 56"/>
            <p:cNvSpPr/>
            <p:nvPr/>
          </p:nvSpPr>
          <p:spPr>
            <a:xfrm>
              <a:off x="1687509" y="1570064"/>
              <a:ext cx="2582576" cy="816202"/>
            </a:xfrm>
            <a:prstGeom prst="roundRect">
              <a:avLst>
                <a:gd name="adj" fmla="val 10000"/>
              </a:avLst>
            </a:prstGeom>
            <a:solidFill>
              <a:srgbClr val="4472C4">
                <a:hueOff val="-3342429"/>
                <a:satOff val="-4649"/>
                <a:lumOff val="-1783"/>
                <a:alphaOff val="0"/>
              </a:srgbClr>
            </a:solidFill>
            <a:ln w="28575" cap="flat" cmpd="sng" algn="ctr">
              <a:solidFill>
                <a:schemeClr val="tx1"/>
              </a:solidFill>
              <a:prstDash val="solid"/>
              <a:miter lim="800000"/>
            </a:ln>
            <a:effectLst/>
          </p:spPr>
          <p:style>
            <a:lnRef idx="2">
              <a:scrgbClr r="0" g="0" b="0"/>
            </a:lnRef>
            <a:fillRef idx="1">
              <a:scrgbClr r="0" g="0" b="0"/>
            </a:fillRef>
            <a:effectRef idx="0">
              <a:scrgbClr r="0" g="0" b="0"/>
            </a:effectRef>
            <a:fontRef idx="minor">
              <a:schemeClr val="lt1"/>
            </a:fontRef>
          </p:style>
        </p:sp>
        <p:sp>
          <p:nvSpPr>
            <p:cNvPr id="58" name="圆角矩形 8"/>
            <p:cNvSpPr/>
            <p:nvPr/>
          </p:nvSpPr>
          <p:spPr>
            <a:xfrm>
              <a:off x="1905646" y="1581178"/>
              <a:ext cx="2188689" cy="7683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endParaRPr lang="zh-CN" altLang="en-US" sz="2000" kern="1200" dirty="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endParaRPr>
            </a:p>
          </p:txBody>
        </p:sp>
      </p:grpSp>
      <p:sp>
        <p:nvSpPr>
          <p:cNvPr id="67" name="圆角矩形 4"/>
          <p:cNvSpPr/>
          <p:nvPr/>
        </p:nvSpPr>
        <p:spPr>
          <a:xfrm>
            <a:off x="8401047" y="2740068"/>
            <a:ext cx="2219117" cy="43556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zh-CN" altLang="en-US" sz="2000" kern="1200" dirty="0"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  圆管结构模态</a:t>
            </a:r>
            <a:endParaRPr lang="zh-CN" altLang="en-US" sz="2000" kern="1200" dirty="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endParaRPr>
          </a:p>
        </p:txBody>
      </p:sp>
      <p:grpSp>
        <p:nvGrpSpPr>
          <p:cNvPr id="62" name="组合 61"/>
          <p:cNvGrpSpPr/>
          <p:nvPr/>
        </p:nvGrpSpPr>
        <p:grpSpPr>
          <a:xfrm>
            <a:off x="5743917" y="2141265"/>
            <a:ext cx="2201467" cy="676184"/>
            <a:chOff x="1543455" y="1246719"/>
            <a:chExt cx="2143800" cy="1053569"/>
          </a:xfrm>
          <a:solidFill>
            <a:srgbClr val="FFC000"/>
          </a:solidFill>
        </p:grpSpPr>
        <p:sp>
          <p:nvSpPr>
            <p:cNvPr id="63" name="圆角矩形 62"/>
            <p:cNvSpPr/>
            <p:nvPr/>
          </p:nvSpPr>
          <p:spPr>
            <a:xfrm>
              <a:off x="1543455" y="1246719"/>
              <a:ext cx="2143800" cy="1053569"/>
            </a:xfrm>
            <a:prstGeom prst="roundRect">
              <a:avLst>
                <a:gd name="adj" fmla="val 10000"/>
              </a:avLst>
            </a:prstGeom>
            <a:grp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64" name="圆角矩形 4"/>
            <p:cNvSpPr/>
            <p:nvPr/>
          </p:nvSpPr>
          <p:spPr>
            <a:xfrm>
              <a:off x="1688201" y="1338530"/>
              <a:ext cx="1849057" cy="76839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zh-CN" altLang="en-US" sz="2000" dirty="0"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剑桥大学  </a:t>
              </a:r>
              <a:r>
                <a:rPr lang="en-US" altLang="zh-CN" sz="2000" dirty="0" err="1"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Peake</a:t>
              </a:r>
              <a:r>
                <a:rPr lang="zh-CN" altLang="en-US" sz="2000" dirty="0"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团队</a:t>
              </a:r>
              <a:endParaRPr lang="zh-CN" altLang="en-US" sz="2000" kern="1200" dirty="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endParaRPr>
            </a:p>
          </p:txBody>
        </p:sp>
      </p:grpSp>
      <p:grpSp>
        <p:nvGrpSpPr>
          <p:cNvPr id="68" name="组合 67"/>
          <p:cNvGrpSpPr/>
          <p:nvPr/>
        </p:nvGrpSpPr>
        <p:grpSpPr>
          <a:xfrm>
            <a:off x="8422822" y="2162443"/>
            <a:ext cx="2466512" cy="615896"/>
            <a:chOff x="1543455" y="1246719"/>
            <a:chExt cx="2143800" cy="1180065"/>
          </a:xfrm>
          <a:solidFill>
            <a:srgbClr val="FFC000"/>
          </a:solidFill>
        </p:grpSpPr>
        <p:sp>
          <p:nvSpPr>
            <p:cNvPr id="75" name="圆角矩形 74"/>
            <p:cNvSpPr/>
            <p:nvPr/>
          </p:nvSpPr>
          <p:spPr>
            <a:xfrm>
              <a:off x="1543455" y="1246719"/>
              <a:ext cx="2143800" cy="1180065"/>
            </a:xfrm>
            <a:prstGeom prst="roundRect">
              <a:avLst>
                <a:gd name="adj" fmla="val 10000"/>
              </a:avLst>
            </a:prstGeom>
            <a:grp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79" name="圆角矩形 4"/>
            <p:cNvSpPr/>
            <p:nvPr/>
          </p:nvSpPr>
          <p:spPr>
            <a:xfrm>
              <a:off x="1637104" y="1374844"/>
              <a:ext cx="1849057" cy="76839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zh-CN" altLang="en-US" sz="2000" dirty="0"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圣母大学  </a:t>
              </a:r>
              <a:r>
                <a:rPr lang="en-US" altLang="zh-CN" sz="2000" dirty="0" err="1"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Atassi</a:t>
              </a:r>
              <a:r>
                <a:rPr lang="zh-CN" altLang="en-US" sz="2000" dirty="0"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团队</a:t>
              </a:r>
              <a:endParaRPr lang="zh-CN" altLang="en-US" sz="2000" kern="1200" dirty="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endParaRPr>
            </a:p>
          </p:txBody>
        </p:sp>
      </p:grpSp>
    </p:spTree>
    <p:extLst>
      <p:ext uri="{BB962C8B-B14F-4D97-AF65-F5344CB8AC3E}">
        <p14:creationId xmlns:p14="http://schemas.microsoft.com/office/powerpoint/2010/main" val="299633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695701" y="4286250"/>
            <a:ext cx="4353029" cy="769441"/>
          </a:xfrm>
          <a:prstGeom prst="rect">
            <a:avLst/>
          </a:prstGeom>
          <a:solidFill>
            <a:srgbClr val="C9151E"/>
          </a:solidFill>
        </p:spPr>
        <p:txBody>
          <a:bodyPr wrap="square" rtlCol="0">
            <a:spAutoFit/>
          </a:bodyPr>
          <a:lstStyle/>
          <a:p>
            <a:pPr algn="ctr"/>
            <a:r>
              <a:rPr lang="zh-CN" altLang="en-US" sz="4400" b="1" dirty="0" smtClean="0">
                <a:solidFill>
                  <a:schemeClr val="bg1"/>
                </a:solidFill>
                <a:latin typeface="Cambria Math" panose="02040503050406030204" pitchFamily="18" charset="0"/>
                <a:ea typeface="Cambria Math" panose="02040503050406030204" pitchFamily="18" charset="0"/>
                <a:cs typeface="Arial Unicode MS" panose="020B0604020202020204" pitchFamily="34" charset="-122"/>
              </a:rPr>
              <a:t>感谢聆听！</a:t>
            </a:r>
            <a:endParaRPr lang="en-US" altLang="zh-CN" sz="4400" b="1" dirty="0">
              <a:solidFill>
                <a:schemeClr val="bg1"/>
              </a:solidFill>
              <a:latin typeface="Cambria Math" panose="02040503050406030204" pitchFamily="18" charset="0"/>
              <a:ea typeface="Cambria Math" panose="02040503050406030204" pitchFamily="18" charset="0"/>
              <a:cs typeface="Arial Unicode MS" panose="020B0604020202020204" pitchFamily="34" charset="-122"/>
            </a:endParaRPr>
          </a:p>
        </p:txBody>
      </p:sp>
    </p:spTree>
    <p:extLst>
      <p:ext uri="{BB962C8B-B14F-4D97-AF65-F5344CB8AC3E}">
        <p14:creationId xmlns:p14="http://schemas.microsoft.com/office/powerpoint/2010/main" val="4280070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B61616"/>
                </a:solidFill>
              </a:rPr>
              <a:t>1.</a:t>
            </a:r>
            <a:r>
              <a:rPr lang="zh-CN" altLang="en-US" dirty="0" smtClean="0">
                <a:solidFill>
                  <a:srgbClr val="B61616"/>
                </a:solidFill>
              </a:rPr>
              <a:t>叶轮机噪声</a:t>
            </a:r>
            <a:endParaRPr lang="zh-CN" altLang="en-US" dirty="0"/>
          </a:p>
        </p:txBody>
      </p:sp>
      <p:sp>
        <p:nvSpPr>
          <p:cNvPr id="6" name="灯片编号占位符 5"/>
          <p:cNvSpPr>
            <a:spLocks noGrp="1"/>
          </p:cNvSpPr>
          <p:nvPr>
            <p:ph type="sldNum" sz="quarter" idx="12"/>
          </p:nvPr>
        </p:nvSpPr>
        <p:spPr/>
        <p:txBody>
          <a:bodyPr/>
          <a:lstStyle/>
          <a:p>
            <a:fld id="{DEA19E0E-33C5-407F-B9FB-31BDCF2C117F}" type="slidenum">
              <a:rPr lang="zh-CN" altLang="en-US" smtClean="0"/>
              <a:pPr/>
              <a:t>4</a:t>
            </a:fld>
            <a:endParaRPr lang="zh-CN" altLang="en-US" dirty="0"/>
          </a:p>
        </p:txBody>
      </p:sp>
      <p:sp>
        <p:nvSpPr>
          <p:cNvPr id="15" name="矩形 14"/>
          <p:cNvSpPr/>
          <p:nvPr/>
        </p:nvSpPr>
        <p:spPr>
          <a:xfrm>
            <a:off x="6480946" y="5916939"/>
            <a:ext cx="2959292" cy="276999"/>
          </a:xfrm>
          <a:prstGeom prst="rect">
            <a:avLst/>
          </a:prstGeom>
        </p:spPr>
        <p:txBody>
          <a:bodyPr wrap="square">
            <a:spAutoFit/>
          </a:bodyPr>
          <a:lstStyle/>
          <a:p>
            <a:r>
              <a:rPr lang="zh-CN" altLang="en-US" sz="1200" dirty="0" smtClean="0">
                <a:latin typeface="Adobe 黑体 Std R" panose="020B0400000000000000" pitchFamily="34" charset="-122"/>
                <a:ea typeface="Adobe 黑体 Std R" panose="020B0400000000000000" pitchFamily="34" charset="-122"/>
              </a:rPr>
              <a:t>引用自</a:t>
            </a:r>
            <a:r>
              <a:rPr lang="en-US" altLang="zh-CN" sz="1200" dirty="0" smtClean="0">
                <a:latin typeface="Adobe 黑体 Std R" panose="020B0400000000000000" pitchFamily="34" charset="-122"/>
                <a:ea typeface="Adobe 黑体 Std R" panose="020B0400000000000000" pitchFamily="34" charset="-122"/>
              </a:rPr>
              <a:t>2018 q3</a:t>
            </a:r>
            <a:r>
              <a:rPr lang="zh-CN" altLang="en-US" sz="1200" dirty="0" smtClean="0">
                <a:latin typeface="Adobe 黑体 Std R" panose="020B0400000000000000" pitchFamily="34" charset="-122"/>
                <a:ea typeface="Adobe 黑体 Std R" panose="020B0400000000000000" pitchFamily="34" charset="-122"/>
              </a:rPr>
              <a:t>“高</a:t>
            </a:r>
            <a:r>
              <a:rPr lang="zh-CN" altLang="en-US" sz="1200" dirty="0">
                <a:latin typeface="Adobe 黑体 Std R" panose="020B0400000000000000" pitchFamily="34" charset="-122"/>
                <a:ea typeface="Adobe 黑体 Std R" panose="020B0400000000000000" pitchFamily="34" charset="-122"/>
              </a:rPr>
              <a:t>德地图交通大</a:t>
            </a:r>
            <a:r>
              <a:rPr lang="zh-CN" altLang="en-US" sz="1200" dirty="0" smtClean="0">
                <a:latin typeface="Adobe 黑体 Std R" panose="020B0400000000000000" pitchFamily="34" charset="-122"/>
                <a:ea typeface="Adobe 黑体 Std R" panose="020B0400000000000000" pitchFamily="34" charset="-122"/>
              </a:rPr>
              <a:t>数据”</a:t>
            </a:r>
            <a:endParaRPr lang="zh-CN" altLang="en-US" sz="1200" dirty="0">
              <a:latin typeface="Adobe 黑体 Std R" panose="020B0400000000000000" pitchFamily="34" charset="-122"/>
              <a:ea typeface="Adobe 黑体 Std R" panose="020B0400000000000000" pitchFamily="34" charset="-122"/>
            </a:endParaRPr>
          </a:p>
        </p:txBody>
      </p:sp>
      <p:pic>
        <p:nvPicPr>
          <p:cNvPr id="11" name="图片 10"/>
          <p:cNvPicPr>
            <a:picLocks noChangeAspect="1"/>
          </p:cNvPicPr>
          <p:nvPr/>
        </p:nvPicPr>
        <p:blipFill>
          <a:blip r:embed="rId3"/>
          <a:stretch>
            <a:fillRect/>
          </a:stretch>
        </p:blipFill>
        <p:spPr>
          <a:xfrm>
            <a:off x="5510784" y="834440"/>
            <a:ext cx="6009704" cy="3166703"/>
          </a:xfrm>
          <a:prstGeom prst="rect">
            <a:avLst/>
          </a:prstGeom>
        </p:spPr>
      </p:pic>
      <p:pic>
        <p:nvPicPr>
          <p:cNvPr id="20" name="图片 19"/>
          <p:cNvPicPr>
            <a:picLocks noChangeAspect="1"/>
          </p:cNvPicPr>
          <p:nvPr/>
        </p:nvPicPr>
        <p:blipFill>
          <a:blip r:embed="rId4"/>
          <a:stretch>
            <a:fillRect/>
          </a:stretch>
        </p:blipFill>
        <p:spPr>
          <a:xfrm>
            <a:off x="152121" y="787063"/>
            <a:ext cx="5706675" cy="5115610"/>
          </a:xfrm>
          <a:prstGeom prst="rect">
            <a:avLst/>
          </a:prstGeom>
        </p:spPr>
      </p:pic>
      <p:pic>
        <p:nvPicPr>
          <p:cNvPr id="21" name="图片 20"/>
          <p:cNvPicPr>
            <a:picLocks noChangeAspect="1"/>
          </p:cNvPicPr>
          <p:nvPr/>
        </p:nvPicPr>
        <p:blipFill rotWithShape="1">
          <a:blip r:embed="rId5"/>
          <a:srcRect t="4022" r="2892"/>
          <a:stretch/>
        </p:blipFill>
        <p:spPr>
          <a:xfrm>
            <a:off x="5302568" y="4043577"/>
            <a:ext cx="6108192" cy="1906473"/>
          </a:xfrm>
          <a:prstGeom prst="rect">
            <a:avLst/>
          </a:prstGeom>
        </p:spPr>
      </p:pic>
      <p:sp>
        <p:nvSpPr>
          <p:cNvPr id="10" name="页脚占位符 4"/>
          <p:cNvSpPr>
            <a:spLocks noGrp="1"/>
          </p:cNvSpPr>
          <p:nvPr>
            <p:ph type="ftr" sz="quarter" idx="11"/>
          </p:nvPr>
        </p:nvSpPr>
        <p:spPr>
          <a:xfrm>
            <a:off x="630382" y="6020949"/>
            <a:ext cx="6747163" cy="459228"/>
          </a:xfrm>
        </p:spPr>
        <p:txBody>
          <a:bodyPr/>
          <a:lstStyle/>
          <a:p>
            <a:r>
              <a:rPr lang="zh-CN" altLang="en-US" dirty="0" smtClean="0"/>
              <a:t>旋流管道声模态与声类比（</a:t>
            </a:r>
            <a:r>
              <a:rPr lang="en-US" altLang="zh-CN" dirty="0" smtClean="0"/>
              <a:t>SJTU-SVN</a:t>
            </a:r>
            <a:r>
              <a:rPr lang="zh-CN" altLang="en-US" dirty="0" smtClean="0"/>
              <a:t>）</a:t>
            </a:r>
            <a:endParaRPr lang="zh-CN" altLang="en-US" dirty="0"/>
          </a:p>
        </p:txBody>
      </p:sp>
      <p:sp>
        <p:nvSpPr>
          <p:cNvPr id="12" name="日期占位符 3"/>
          <p:cNvSpPr>
            <a:spLocks noGrp="1"/>
          </p:cNvSpPr>
          <p:nvPr>
            <p:ph type="dt" sz="half" idx="2"/>
          </p:nvPr>
        </p:nvSpPr>
        <p:spPr>
          <a:xfrm>
            <a:off x="8693447" y="6193938"/>
            <a:ext cx="1015371" cy="221357"/>
          </a:xfrm>
        </p:spPr>
        <p:txBody>
          <a:bodyPr/>
          <a:lstStyle/>
          <a:p>
            <a:r>
              <a:rPr lang="en-US" altLang="zh-CN" dirty="0" smtClean="0"/>
              <a:t>2018-12-02</a:t>
            </a:r>
            <a:endParaRPr lang="zh-CN" altLang="en-US" dirty="0"/>
          </a:p>
        </p:txBody>
      </p:sp>
    </p:spTree>
    <p:extLst>
      <p:ext uri="{BB962C8B-B14F-4D97-AF65-F5344CB8AC3E}">
        <p14:creationId xmlns:p14="http://schemas.microsoft.com/office/powerpoint/2010/main" val="17634997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a:t>
            </a:r>
            <a:r>
              <a:rPr lang="zh-CN" altLang="en-US" dirty="0" smtClean="0"/>
              <a:t> 管道声模态</a:t>
            </a:r>
            <a:endParaRPr lang="zh-CN" altLang="en-US" dirty="0"/>
          </a:p>
        </p:txBody>
      </p:sp>
      <p:sp>
        <p:nvSpPr>
          <p:cNvPr id="6" name="灯片编号占位符 5"/>
          <p:cNvSpPr>
            <a:spLocks noGrp="1"/>
          </p:cNvSpPr>
          <p:nvPr>
            <p:ph type="sldNum" sz="quarter" idx="12"/>
          </p:nvPr>
        </p:nvSpPr>
        <p:spPr/>
        <p:txBody>
          <a:bodyPr/>
          <a:lstStyle/>
          <a:p>
            <a:fld id="{DEA19E0E-33C5-407F-B9FB-31BDCF2C117F}" type="slidenum">
              <a:rPr lang="zh-CN" altLang="en-US" smtClean="0"/>
              <a:pPr/>
              <a:t>5</a:t>
            </a:fld>
            <a:endParaRPr lang="zh-CN" altLang="en-US" dirty="0"/>
          </a:p>
        </p:txBody>
      </p:sp>
      <p:sp>
        <p:nvSpPr>
          <p:cNvPr id="22" name="Rectangle 3"/>
          <p:cNvSpPr txBox="1">
            <a:spLocks noChangeArrowheads="1"/>
          </p:cNvSpPr>
          <p:nvPr/>
        </p:nvSpPr>
        <p:spPr>
          <a:xfrm>
            <a:off x="386255" y="520549"/>
            <a:ext cx="2808288" cy="647700"/>
          </a:xfrm>
          <a:prstGeom prst="rect">
            <a:avLst/>
          </a:prstGeom>
          <a:ln>
            <a:noFill/>
          </a:ln>
        </p:spPr>
        <p:txBody>
          <a:bodyPr vert="horz" lIns="0" tIns="0" rIns="0" bIns="0" rtlCol="0" anchor="b" anchorCtr="0">
            <a:noAutofit/>
          </a:bodyPr>
          <a:lstStyle>
            <a:lvl1pPr algn="l" defTabSz="914347" rtl="0" eaLnBrk="1" latinLnBrk="0" hangingPunct="1">
              <a:lnSpc>
                <a:spcPct val="100000"/>
              </a:lnSpc>
              <a:spcBef>
                <a:spcPct val="0"/>
              </a:spcBef>
              <a:buNone/>
              <a:defRPr lang="zh-CN" altLang="en-US" sz="3600" b="0" kern="1200" baseline="0" dirty="0">
                <a:solidFill>
                  <a:schemeClr val="tx1"/>
                </a:solidFill>
                <a:latin typeface="Arial" panose="020B0604020202020204" pitchFamily="34" charset="0"/>
                <a:ea typeface="黑体" panose="02010609060101010101" pitchFamily="49" charset="-122"/>
                <a:cs typeface="Arial" panose="020B0604020202020204" pitchFamily="34" charset="0"/>
              </a:defRPr>
            </a:lvl1pPr>
          </a:lstStyle>
          <a:p>
            <a:r>
              <a:rPr lang="zh-CN" altLang="en-US" sz="2400" b="1" dirty="0">
                <a:solidFill>
                  <a:srgbClr val="0000CC"/>
                </a:solidFill>
                <a:latin typeface="黑体" pitchFamily="49" charset="-122"/>
              </a:rPr>
              <a:t>圆柱形声波导管</a:t>
            </a:r>
          </a:p>
        </p:txBody>
      </p:sp>
      <p:graphicFrame>
        <p:nvGraphicFramePr>
          <p:cNvPr id="24" name="Object 49"/>
          <p:cNvGraphicFramePr>
            <a:graphicFrameLocks noChangeAspect="1"/>
          </p:cNvGraphicFramePr>
          <p:nvPr>
            <p:extLst>
              <p:ext uri="{D42A27DB-BD31-4B8C-83A1-F6EECF244321}">
                <p14:modId xmlns:p14="http://schemas.microsoft.com/office/powerpoint/2010/main" val="3124365405"/>
              </p:ext>
            </p:extLst>
          </p:nvPr>
        </p:nvGraphicFramePr>
        <p:xfrm>
          <a:off x="820437" y="2409662"/>
          <a:ext cx="4748212" cy="757238"/>
        </p:xfrm>
        <a:graphic>
          <a:graphicData uri="http://schemas.openxmlformats.org/presentationml/2006/ole">
            <mc:AlternateContent xmlns:mc="http://schemas.openxmlformats.org/markup-compatibility/2006">
              <mc:Choice xmlns:v="urn:schemas-microsoft-com:vml" Requires="v">
                <p:oleObj spid="_x0000_s11316" name="公式" r:id="rId3" imgW="2489200" imgH="444500" progId="Equation.3">
                  <p:embed/>
                </p:oleObj>
              </mc:Choice>
              <mc:Fallback>
                <p:oleObj name="公式" r:id="rId3" imgW="2489200" imgH="4445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437" y="2409662"/>
                        <a:ext cx="4748212" cy="757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 name="Rectangle 70"/>
          <p:cNvSpPr>
            <a:spLocks noChangeArrowheads="1"/>
          </p:cNvSpPr>
          <p:nvPr/>
        </p:nvSpPr>
        <p:spPr bwMode="auto">
          <a:xfrm>
            <a:off x="302639" y="1176480"/>
            <a:ext cx="5310351" cy="1224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15000"/>
              </a:lnSpc>
            </a:pPr>
            <a:r>
              <a:rPr lang="zh-CN" altLang="en-US" sz="2400" b="1" dirty="0">
                <a:solidFill>
                  <a:srgbClr val="CC0000"/>
                </a:solidFill>
                <a:ea typeface="楷体_GB2312"/>
                <a:cs typeface="楷体_GB2312"/>
              </a:rPr>
              <a:t>波导管内声波传播 </a:t>
            </a:r>
            <a:endParaRPr lang="zh-CN" altLang="en-US" sz="2400" b="1" dirty="0">
              <a:ea typeface="楷体_GB2312"/>
              <a:cs typeface="楷体_GB2312"/>
            </a:endParaRPr>
          </a:p>
          <a:p>
            <a:pPr lvl="1">
              <a:lnSpc>
                <a:spcPct val="115000"/>
              </a:lnSpc>
            </a:pPr>
            <a:r>
              <a:rPr lang="zh-CN" altLang="en-US" sz="2000" b="1" dirty="0">
                <a:ea typeface="楷体_GB2312"/>
                <a:cs typeface="楷体_GB2312"/>
              </a:rPr>
              <a:t>设声管半径为</a:t>
            </a:r>
            <a:r>
              <a:rPr lang="en-US" altLang="zh-CN" sz="2000" b="1" i="1" dirty="0">
                <a:latin typeface="Times New Roman" pitchFamily="18" charset="0"/>
                <a:ea typeface="楷体_GB2312"/>
                <a:cs typeface="Times New Roman" pitchFamily="18" charset="0"/>
              </a:rPr>
              <a:t>a</a:t>
            </a:r>
            <a:r>
              <a:rPr lang="zh-CN" altLang="en-US" sz="2000" b="1" dirty="0">
                <a:ea typeface="楷体_GB2312"/>
                <a:cs typeface="楷体_GB2312"/>
              </a:rPr>
              <a:t>，一段延伸无限远。采</a:t>
            </a:r>
          </a:p>
          <a:p>
            <a:pPr lvl="1">
              <a:lnSpc>
                <a:spcPct val="115000"/>
              </a:lnSpc>
            </a:pPr>
            <a:r>
              <a:rPr lang="zh-CN" altLang="en-US" sz="2000" b="1" dirty="0">
                <a:ea typeface="楷体_GB2312"/>
                <a:cs typeface="楷体_GB2312"/>
              </a:rPr>
              <a:t>    用柱面坐标波动方程（推导忽略）为：</a:t>
            </a:r>
          </a:p>
        </p:txBody>
      </p:sp>
      <p:sp>
        <p:nvSpPr>
          <p:cNvPr id="40" name="灯片编号占位符 1"/>
          <p:cNvSpPr txBox="1">
            <a:spLocks/>
          </p:cNvSpPr>
          <p:nvPr/>
        </p:nvSpPr>
        <p:spPr>
          <a:xfrm>
            <a:off x="8460432" y="6453336"/>
            <a:ext cx="442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E29E4C5-35A6-4E7F-A9E3-092FF33A44F1}" type="slidenum">
              <a:rPr lang="zh-CN" altLang="en-US" smtClean="0"/>
              <a:pPr algn="ctr"/>
              <a:t>5</a:t>
            </a:fld>
            <a:endParaRPr lang="zh-CN" altLang="en-US" dirty="0"/>
          </a:p>
        </p:txBody>
      </p:sp>
      <p:grpSp>
        <p:nvGrpSpPr>
          <p:cNvPr id="41" name="组合 40"/>
          <p:cNvGrpSpPr/>
          <p:nvPr/>
        </p:nvGrpSpPr>
        <p:grpSpPr>
          <a:xfrm>
            <a:off x="5354094" y="812286"/>
            <a:ext cx="2594582" cy="1404360"/>
            <a:chOff x="5940152" y="1268760"/>
            <a:chExt cx="2594582" cy="1404360"/>
          </a:xfrm>
        </p:grpSpPr>
        <p:sp>
          <p:nvSpPr>
            <p:cNvPr id="42" name="椭圆 41"/>
            <p:cNvSpPr/>
            <p:nvPr/>
          </p:nvSpPr>
          <p:spPr>
            <a:xfrm>
              <a:off x="5940152" y="1484784"/>
              <a:ext cx="665544" cy="108012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p:cNvCxnSpPr/>
            <p:nvPr/>
          </p:nvCxnSpPr>
          <p:spPr>
            <a:xfrm>
              <a:off x="6300192" y="2024844"/>
              <a:ext cx="2152546" cy="0"/>
            </a:xfrm>
            <a:prstGeom prst="line">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V="1">
              <a:off x="6300192" y="1268760"/>
              <a:ext cx="0" cy="765163"/>
            </a:xfrm>
            <a:prstGeom prst="line">
              <a:avLst/>
            </a:prstGeom>
            <a:ln>
              <a:solidFill>
                <a:schemeClr val="tx1"/>
              </a:solidFill>
              <a:prstDash val="dash"/>
              <a:tailEnd type="none" w="sm" len="lg"/>
            </a:ln>
          </p:spPr>
          <p:style>
            <a:lnRef idx="1">
              <a:schemeClr val="accent1"/>
            </a:lnRef>
            <a:fillRef idx="0">
              <a:schemeClr val="accent1"/>
            </a:fillRef>
            <a:effectRef idx="0">
              <a:schemeClr val="accent1"/>
            </a:effectRef>
            <a:fontRef idx="minor">
              <a:schemeClr val="tx1"/>
            </a:fontRef>
          </p:style>
        </p:cxnSp>
        <p:cxnSp>
          <p:nvCxnSpPr>
            <p:cNvPr id="45" name="直接连接符 44"/>
            <p:cNvCxnSpPr>
              <a:endCxn id="42" idx="7"/>
            </p:cNvCxnSpPr>
            <p:nvPr/>
          </p:nvCxnSpPr>
          <p:spPr>
            <a:xfrm flipV="1">
              <a:off x="6300192" y="1642964"/>
              <a:ext cx="208037" cy="381880"/>
            </a:xfrm>
            <a:prstGeom prst="line">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42" idx="0"/>
            </p:cNvCxnSpPr>
            <p:nvPr/>
          </p:nvCxnSpPr>
          <p:spPr>
            <a:xfrm>
              <a:off x="6272924" y="1484784"/>
              <a:ext cx="161144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6300192" y="2564904"/>
              <a:ext cx="158417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弧形 47"/>
            <p:cNvSpPr/>
            <p:nvPr/>
          </p:nvSpPr>
          <p:spPr>
            <a:xfrm rot="2809595">
              <a:off x="7271089" y="1354217"/>
              <a:ext cx="733385" cy="778087"/>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9" name="弧形 48"/>
            <p:cNvSpPr/>
            <p:nvPr/>
          </p:nvSpPr>
          <p:spPr>
            <a:xfrm rot="2809595">
              <a:off x="7260206" y="1917384"/>
              <a:ext cx="733385" cy="778087"/>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0" name="弧形 49"/>
            <p:cNvSpPr/>
            <p:nvPr/>
          </p:nvSpPr>
          <p:spPr>
            <a:xfrm rot="2809595" flipH="1" flipV="1">
              <a:off x="7817794" y="1417777"/>
              <a:ext cx="711276" cy="712183"/>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1" name="弧形 50"/>
            <p:cNvSpPr/>
            <p:nvPr/>
          </p:nvSpPr>
          <p:spPr>
            <a:xfrm rot="2809595" flipH="1" flipV="1">
              <a:off x="7817794" y="1919728"/>
              <a:ext cx="711276" cy="712183"/>
            </a:xfrm>
            <a:prstGeom prst="arc">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2" name="TextBox 13"/>
            <p:cNvSpPr txBox="1"/>
            <p:nvPr/>
          </p:nvSpPr>
          <p:spPr>
            <a:xfrm>
              <a:off x="8260300" y="1916832"/>
              <a:ext cx="274434" cy="369332"/>
            </a:xfrm>
            <a:prstGeom prst="rect">
              <a:avLst/>
            </a:prstGeom>
            <a:noFill/>
          </p:spPr>
          <p:txBody>
            <a:bodyPr wrap="none" rtlCol="0">
              <a:spAutoFit/>
            </a:bodyPr>
            <a:lstStyle/>
            <a:p>
              <a:r>
                <a:rPr lang="en-US" altLang="zh-CN" b="1" i="1" dirty="0" smtClean="0">
                  <a:latin typeface="Times New Roman" pitchFamily="18" charset="0"/>
                  <a:cs typeface="Times New Roman" pitchFamily="18" charset="0"/>
                </a:rPr>
                <a:t>z</a:t>
              </a:r>
              <a:endParaRPr lang="zh-CN" altLang="en-US" b="1" i="1" dirty="0">
                <a:latin typeface="Times New Roman" pitchFamily="18" charset="0"/>
                <a:cs typeface="Times New Roman" pitchFamily="18" charset="0"/>
              </a:endParaRPr>
            </a:p>
          </p:txBody>
        </p:sp>
        <p:sp>
          <p:nvSpPr>
            <p:cNvPr id="53" name="TextBox 41"/>
            <p:cNvSpPr txBox="1"/>
            <p:nvPr/>
          </p:nvSpPr>
          <p:spPr>
            <a:xfrm>
              <a:off x="6385798" y="1628800"/>
              <a:ext cx="274434" cy="369332"/>
            </a:xfrm>
            <a:prstGeom prst="rect">
              <a:avLst/>
            </a:prstGeom>
            <a:noFill/>
          </p:spPr>
          <p:txBody>
            <a:bodyPr wrap="none" rtlCol="0">
              <a:spAutoFit/>
            </a:bodyPr>
            <a:lstStyle/>
            <a:p>
              <a:r>
                <a:rPr lang="en-US" altLang="zh-CN" b="1" i="1" dirty="0" smtClean="0">
                  <a:latin typeface="Times New Roman" pitchFamily="18" charset="0"/>
                  <a:cs typeface="Times New Roman" pitchFamily="18" charset="0"/>
                </a:rPr>
                <a:t>r</a:t>
              </a:r>
              <a:endParaRPr lang="zh-CN" altLang="en-US" b="1" i="1" dirty="0">
                <a:latin typeface="Times New Roman" pitchFamily="18" charset="0"/>
                <a:cs typeface="Times New Roman" pitchFamily="18" charset="0"/>
              </a:endParaRPr>
            </a:p>
          </p:txBody>
        </p:sp>
        <p:sp>
          <p:nvSpPr>
            <p:cNvPr id="54" name="TextBox 42"/>
            <p:cNvSpPr txBox="1"/>
            <p:nvPr/>
          </p:nvSpPr>
          <p:spPr>
            <a:xfrm>
              <a:off x="6211324" y="1484784"/>
              <a:ext cx="304892" cy="369332"/>
            </a:xfrm>
            <a:prstGeom prst="rect">
              <a:avLst/>
            </a:prstGeom>
            <a:noFill/>
          </p:spPr>
          <p:txBody>
            <a:bodyPr wrap="none" rtlCol="0">
              <a:spAutoFit/>
            </a:bodyPr>
            <a:lstStyle/>
            <a:p>
              <a:r>
                <a:rPr lang="en-US" altLang="zh-CN" b="1" i="1" dirty="0" smtClean="0">
                  <a:latin typeface="Symbol" pitchFamily="18" charset="2"/>
                  <a:cs typeface="Times New Roman" pitchFamily="18" charset="0"/>
                </a:rPr>
                <a:t>q</a:t>
              </a:r>
              <a:endParaRPr lang="zh-CN" altLang="en-US" b="1" i="1" dirty="0">
                <a:latin typeface="Symbol" pitchFamily="18" charset="2"/>
                <a:cs typeface="Times New Roman" pitchFamily="18" charset="0"/>
              </a:endParaRPr>
            </a:p>
          </p:txBody>
        </p:sp>
        <p:sp>
          <p:nvSpPr>
            <p:cNvPr id="55" name="TextBox 43"/>
            <p:cNvSpPr txBox="1"/>
            <p:nvPr/>
          </p:nvSpPr>
          <p:spPr>
            <a:xfrm>
              <a:off x="6144126" y="1916832"/>
              <a:ext cx="300082" cy="369332"/>
            </a:xfrm>
            <a:prstGeom prst="rect">
              <a:avLst/>
            </a:prstGeom>
            <a:noFill/>
          </p:spPr>
          <p:txBody>
            <a:bodyPr wrap="none" rtlCol="0">
              <a:spAutoFit/>
            </a:bodyPr>
            <a:lstStyle/>
            <a:p>
              <a:r>
                <a:rPr lang="en-US" altLang="zh-CN" b="1" i="1" dirty="0" smtClean="0">
                  <a:latin typeface="Times New Roman" pitchFamily="18" charset="0"/>
                  <a:cs typeface="Times New Roman" pitchFamily="18" charset="0"/>
                </a:rPr>
                <a:t>o</a:t>
              </a:r>
              <a:endParaRPr lang="zh-CN" altLang="en-US" b="1" i="1" dirty="0">
                <a:latin typeface="Times New Roman" pitchFamily="18" charset="0"/>
                <a:cs typeface="Times New Roman" pitchFamily="18" charset="0"/>
              </a:endParaRPr>
            </a:p>
          </p:txBody>
        </p:sp>
      </p:grpSp>
      <p:sp>
        <p:nvSpPr>
          <p:cNvPr id="56" name="Rectangle 90"/>
          <p:cNvSpPr>
            <a:spLocks noChangeArrowheads="1"/>
          </p:cNvSpPr>
          <p:nvPr/>
        </p:nvSpPr>
        <p:spPr bwMode="auto">
          <a:xfrm>
            <a:off x="255776" y="3540852"/>
            <a:ext cx="39725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914400"/>
            <a:r>
              <a:rPr lang="zh-CN" altLang="en-US" sz="2800" b="1" dirty="0" smtClean="0">
                <a:solidFill>
                  <a:prstClr val="black"/>
                </a:solidFill>
                <a:latin typeface="楷体_GB2312"/>
                <a:ea typeface="楷体_GB2312"/>
                <a:cs typeface="楷体_GB2312"/>
              </a:rPr>
              <a:t>声压模态叠加表达式： </a:t>
            </a:r>
            <a:endParaRPr lang="zh-CN" altLang="en-US" sz="2800" b="1" dirty="0">
              <a:solidFill>
                <a:prstClr val="black"/>
              </a:solidFill>
              <a:latin typeface="楷体_GB2312"/>
              <a:ea typeface="楷体_GB2312"/>
              <a:cs typeface="楷体_GB2312"/>
            </a:endParaRPr>
          </a:p>
        </p:txBody>
      </p:sp>
      <p:graphicFrame>
        <p:nvGraphicFramePr>
          <p:cNvPr id="57" name="Object 92"/>
          <p:cNvGraphicFramePr>
            <a:graphicFrameLocks noChangeAspect="1"/>
          </p:cNvGraphicFramePr>
          <p:nvPr>
            <p:extLst>
              <p:ext uri="{D42A27DB-BD31-4B8C-83A1-F6EECF244321}">
                <p14:modId xmlns:p14="http://schemas.microsoft.com/office/powerpoint/2010/main" val="3068146859"/>
              </p:ext>
            </p:extLst>
          </p:nvPr>
        </p:nvGraphicFramePr>
        <p:xfrm>
          <a:off x="655491" y="4204546"/>
          <a:ext cx="7109254" cy="1071343"/>
        </p:xfrm>
        <a:graphic>
          <a:graphicData uri="http://schemas.openxmlformats.org/presentationml/2006/ole">
            <mc:AlternateContent xmlns:mc="http://schemas.openxmlformats.org/markup-compatibility/2006">
              <mc:Choice xmlns:v="urn:schemas-microsoft-com:vml" Requires="v">
                <p:oleObj spid="_x0000_s11317" name="公式" r:id="rId5" imgW="2743200" imgH="431800" progId="Equation.3">
                  <p:embed/>
                </p:oleObj>
              </mc:Choice>
              <mc:Fallback>
                <p:oleObj name="公式" r:id="rId5" imgW="2743200" imgH="431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491" y="4204546"/>
                        <a:ext cx="7109254" cy="1071343"/>
                      </a:xfrm>
                      <a:prstGeom prst="rect">
                        <a:avLst/>
                      </a:prstGeom>
                      <a:noFill/>
                      <a:extLst/>
                    </p:spPr>
                  </p:pic>
                </p:oleObj>
              </mc:Fallback>
            </mc:AlternateContent>
          </a:graphicData>
        </a:graphic>
      </p:graphicFrame>
      <p:graphicFrame>
        <p:nvGraphicFramePr>
          <p:cNvPr id="58" name="Object 94"/>
          <p:cNvGraphicFramePr>
            <a:graphicFrameLocks noChangeAspect="1"/>
          </p:cNvGraphicFramePr>
          <p:nvPr>
            <p:extLst>
              <p:ext uri="{D42A27DB-BD31-4B8C-83A1-F6EECF244321}">
                <p14:modId xmlns:p14="http://schemas.microsoft.com/office/powerpoint/2010/main" val="3258727345"/>
              </p:ext>
            </p:extLst>
          </p:nvPr>
        </p:nvGraphicFramePr>
        <p:xfrm>
          <a:off x="2143079" y="5163728"/>
          <a:ext cx="3783013" cy="750888"/>
        </p:xfrm>
        <a:graphic>
          <a:graphicData uri="http://schemas.openxmlformats.org/presentationml/2006/ole">
            <mc:AlternateContent xmlns:mc="http://schemas.openxmlformats.org/markup-compatibility/2006">
              <mc:Choice xmlns:v="urn:schemas-microsoft-com:vml" Requires="v">
                <p:oleObj spid="_x0000_s11318" name="Equation" r:id="rId7" imgW="2082600" imgH="419040" progId="Equation.DSMT4">
                  <p:embed/>
                </p:oleObj>
              </mc:Choice>
              <mc:Fallback>
                <p:oleObj name="Equation" r:id="rId7" imgW="2082600" imgH="419040" progId="Equation.DSMT4">
                  <p:embed/>
                  <p:pic>
                    <p:nvPicPr>
                      <p:cNvPr id="0" name=""/>
                      <p:cNvPicPr>
                        <a:picLocks noChangeAspect="1" noChangeArrowheads="1"/>
                      </p:cNvPicPr>
                      <p:nvPr/>
                    </p:nvPicPr>
                    <p:blipFill>
                      <a:blip r:embed="rId8"/>
                      <a:srcRect/>
                      <a:stretch>
                        <a:fillRect/>
                      </a:stretch>
                    </p:blipFill>
                    <p:spPr bwMode="auto">
                      <a:xfrm>
                        <a:off x="2143079" y="5163728"/>
                        <a:ext cx="3783013" cy="750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9" name="Object 64"/>
          <p:cNvGraphicFramePr>
            <a:graphicFrameLocks noChangeAspect="1"/>
          </p:cNvGraphicFramePr>
          <p:nvPr>
            <p:extLst>
              <p:ext uri="{D42A27DB-BD31-4B8C-83A1-F6EECF244321}">
                <p14:modId xmlns:p14="http://schemas.microsoft.com/office/powerpoint/2010/main" val="2504721728"/>
              </p:ext>
            </p:extLst>
          </p:nvPr>
        </p:nvGraphicFramePr>
        <p:xfrm>
          <a:off x="4299347" y="2994936"/>
          <a:ext cx="3440113" cy="820738"/>
        </p:xfrm>
        <a:graphic>
          <a:graphicData uri="http://schemas.openxmlformats.org/presentationml/2006/ole">
            <mc:AlternateContent xmlns:mc="http://schemas.openxmlformats.org/markup-compatibility/2006">
              <mc:Choice xmlns:v="urn:schemas-microsoft-com:vml" Requires="v">
                <p:oleObj spid="_x0000_s11319" name="Equation" r:id="rId9" imgW="1904760" imgH="495000" progId="Equation.DSMT4">
                  <p:embed/>
                </p:oleObj>
              </mc:Choice>
              <mc:Fallback>
                <p:oleObj name="Equation" r:id="rId9" imgW="1904760" imgH="495000" progId="Equation.DSMT4">
                  <p:embed/>
                  <p:pic>
                    <p:nvPicPr>
                      <p:cNvPr id="0" name=""/>
                      <p:cNvPicPr>
                        <a:picLocks noChangeAspect="1" noChangeArrowheads="1"/>
                      </p:cNvPicPr>
                      <p:nvPr/>
                    </p:nvPicPr>
                    <p:blipFill>
                      <a:blip r:embed="rId10"/>
                      <a:srcRect/>
                      <a:stretch>
                        <a:fillRect/>
                      </a:stretch>
                    </p:blipFill>
                    <p:spPr bwMode="auto">
                      <a:xfrm>
                        <a:off x="4299347" y="2994936"/>
                        <a:ext cx="3440113" cy="820738"/>
                      </a:xfrm>
                      <a:prstGeom prst="rect">
                        <a:avLst/>
                      </a:prstGeom>
                      <a:noFill/>
                      <a:extLst/>
                    </p:spPr>
                  </p:pic>
                </p:oleObj>
              </mc:Fallback>
            </mc:AlternateContent>
          </a:graphicData>
        </a:graphic>
      </p:graphicFrame>
      <p:sp>
        <p:nvSpPr>
          <p:cNvPr id="60" name="Rectangle 72"/>
          <p:cNvSpPr>
            <a:spLocks noChangeArrowheads="1"/>
          </p:cNvSpPr>
          <p:nvPr/>
        </p:nvSpPr>
        <p:spPr bwMode="auto">
          <a:xfrm>
            <a:off x="302639" y="3164414"/>
            <a:ext cx="418576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b="1" dirty="0">
                <a:solidFill>
                  <a:srgbClr val="0000CC"/>
                </a:solidFill>
                <a:ea typeface="楷体_GB2312"/>
                <a:cs typeface="楷体_GB2312"/>
              </a:rPr>
              <a:t>假设壁面刚性，管壁法向速度为</a:t>
            </a:r>
            <a:r>
              <a:rPr lang="en-US" altLang="zh-CN" sz="2000" b="1" dirty="0">
                <a:solidFill>
                  <a:srgbClr val="0000CC"/>
                </a:solidFill>
                <a:latin typeface="Times New Roman" pitchFamily="18" charset="0"/>
                <a:ea typeface="楷体_GB2312"/>
                <a:cs typeface="Times New Roman" pitchFamily="18" charset="0"/>
              </a:rPr>
              <a:t>0</a:t>
            </a:r>
            <a:r>
              <a:rPr lang="zh-CN" altLang="en-US" sz="2000" b="1" dirty="0">
                <a:solidFill>
                  <a:srgbClr val="0000CC"/>
                </a:solidFill>
                <a:ea typeface="楷体_GB2312"/>
                <a:cs typeface="楷体_GB2312"/>
              </a:rPr>
              <a:t>：</a:t>
            </a:r>
          </a:p>
        </p:txBody>
      </p:sp>
      <p:pic>
        <p:nvPicPr>
          <p:cNvPr id="61" name="图片 60"/>
          <p:cNvPicPr>
            <a:picLocks noChangeAspect="1"/>
          </p:cNvPicPr>
          <p:nvPr/>
        </p:nvPicPr>
        <p:blipFill>
          <a:blip r:embed="rId11"/>
          <a:stretch>
            <a:fillRect/>
          </a:stretch>
        </p:blipFill>
        <p:spPr>
          <a:xfrm>
            <a:off x="7990482" y="3052200"/>
            <a:ext cx="3185805" cy="2090106"/>
          </a:xfrm>
          <a:prstGeom prst="rect">
            <a:avLst/>
          </a:prstGeom>
        </p:spPr>
      </p:pic>
      <p:sp>
        <p:nvSpPr>
          <p:cNvPr id="65" name="矩形 64"/>
          <p:cNvSpPr/>
          <p:nvPr/>
        </p:nvSpPr>
        <p:spPr>
          <a:xfrm>
            <a:off x="7948676" y="5116774"/>
            <a:ext cx="3174267" cy="707886"/>
          </a:xfrm>
          <a:prstGeom prst="rect">
            <a:avLst/>
          </a:prstGeom>
        </p:spPr>
        <p:txBody>
          <a:bodyPr wrap="none">
            <a:spAutoFit/>
          </a:bodyPr>
          <a:lstStyle/>
          <a:p>
            <a:r>
              <a:rPr lang="en-US" altLang="zh-CN" sz="2000" dirty="0" err="1" smtClean="0"/>
              <a:t>Matlab</a:t>
            </a:r>
            <a:r>
              <a:rPr lang="en-US" altLang="zh-CN" sz="2000" dirty="0" smtClean="0"/>
              <a:t>: roots(diff(</a:t>
            </a:r>
            <a:r>
              <a:rPr lang="en-US" altLang="zh-CN" sz="2000" dirty="0" err="1" smtClean="0"/>
              <a:t>chebfun</a:t>
            </a:r>
            <a:endParaRPr lang="en-US" altLang="zh-CN" sz="2000" dirty="0" smtClean="0"/>
          </a:p>
          <a:p>
            <a:r>
              <a:rPr lang="en-US" altLang="zh-CN" sz="2000" dirty="0" smtClean="0"/>
              <a:t>(@(</a:t>
            </a:r>
            <a:r>
              <a:rPr lang="en-US" altLang="zh-CN" sz="2000" dirty="0"/>
              <a:t>t) </a:t>
            </a:r>
            <a:r>
              <a:rPr lang="en-US" altLang="zh-CN" sz="2000" dirty="0" err="1" smtClean="0"/>
              <a:t>besselj</a:t>
            </a:r>
            <a:r>
              <a:rPr lang="en-US" altLang="zh-CN" sz="2000" dirty="0" smtClean="0"/>
              <a:t>(0,t</a:t>
            </a:r>
            <a:r>
              <a:rPr lang="en-US" altLang="zh-CN" sz="2000" dirty="0"/>
              <a:t>),[0,20])))</a:t>
            </a:r>
            <a:endParaRPr lang="zh-CN" altLang="en-US" sz="2000" dirty="0"/>
          </a:p>
        </p:txBody>
      </p:sp>
      <p:sp>
        <p:nvSpPr>
          <p:cNvPr id="66" name="内容占位符 2"/>
          <p:cNvSpPr txBox="1">
            <a:spLocks/>
          </p:cNvSpPr>
          <p:nvPr/>
        </p:nvSpPr>
        <p:spPr>
          <a:xfrm>
            <a:off x="386255" y="4157476"/>
            <a:ext cx="7311122" cy="1757139"/>
          </a:xfrm>
          <a:prstGeom prst="rect">
            <a:avLst/>
          </a:prstGeom>
          <a:ln>
            <a:solidFill>
              <a:schemeClr val="tx1"/>
            </a:solidFill>
          </a:ln>
        </p:spPr>
        <p:txBody>
          <a:bodyPr vert="horz" lIns="90000" tIns="0" rIns="91440" bIns="0" rtlCol="0">
            <a:normAutofit/>
          </a:bodyPr>
          <a:lstStyle>
            <a:lvl1pPr marL="228587" indent="-228587" algn="l" defTabSz="914347" rtl="0" eaLnBrk="1" fontAlgn="ctr" latinLnBrk="0" hangingPunct="1">
              <a:lnSpc>
                <a:spcPct val="100000"/>
              </a:lnSpc>
              <a:spcBef>
                <a:spcPts val="300"/>
              </a:spcBef>
              <a:spcAft>
                <a:spcPts val="0"/>
              </a:spcAft>
              <a:buSzPct val="90000"/>
              <a:buFontTx/>
              <a:buBlip>
                <a:blip r:embed="rId12"/>
              </a:buBlip>
              <a:defRPr lang="zh-CN" altLang="en-US" sz="2800" b="0" kern="1200" baseline="0" dirty="0" smtClean="0">
                <a:solidFill>
                  <a:srgbClr val="002060"/>
                </a:solidFill>
                <a:latin typeface="Arial" panose="020B0604020202020204" pitchFamily="34" charset="0"/>
                <a:ea typeface="黑体" panose="02010609060101010101" pitchFamily="49" charset="-122"/>
                <a:cs typeface="Arial" panose="020B0604020202020204" pitchFamily="34" charset="0"/>
              </a:defRPr>
            </a:lvl1pPr>
            <a:lvl2pPr marL="361950" indent="-184150" algn="l" defTabSz="914347" rtl="0" eaLnBrk="1" latinLnBrk="0" hangingPunct="1">
              <a:lnSpc>
                <a:spcPct val="100000"/>
              </a:lnSpc>
              <a:spcBef>
                <a:spcPts val="300"/>
              </a:spcBef>
              <a:spcAft>
                <a:spcPts val="0"/>
              </a:spcAft>
              <a:buSzPct val="120000"/>
              <a:buFontTx/>
              <a:buBlip>
                <a:blip r:embed="rId13"/>
              </a:buBlip>
              <a:defRPr sz="2400" b="0" kern="1200" baseline="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defRPr>
            </a:lvl2pPr>
            <a:lvl3pPr marL="450850" indent="-184150" algn="l" defTabSz="914347" rtl="0" eaLnBrk="1" latinLnBrk="0" hangingPunct="1">
              <a:lnSpc>
                <a:spcPct val="100000"/>
              </a:lnSpc>
              <a:spcBef>
                <a:spcPts val="300"/>
              </a:spcBef>
              <a:spcAft>
                <a:spcPts val="0"/>
              </a:spcAft>
              <a:buClr>
                <a:schemeClr val="tx1"/>
              </a:buClr>
              <a:buSzPct val="90000"/>
              <a:buFont typeface="Wingdings" panose="05000000000000000000" pitchFamily="2" charset="2"/>
              <a:buChar char="]"/>
              <a:defRPr sz="1800" b="0" kern="1200" baseline="0">
                <a:solidFill>
                  <a:schemeClr val="accent4">
                    <a:lumMod val="50000"/>
                  </a:schemeClr>
                </a:solidFill>
                <a:latin typeface="Arial" panose="020B0604020202020204" pitchFamily="34" charset="0"/>
                <a:ea typeface="微软雅黑" panose="020B0503020204020204" pitchFamily="34" charset="-122"/>
                <a:cs typeface="Arial" panose="020B0604020202020204" pitchFamily="34" charset="0"/>
              </a:defRPr>
            </a:lvl3pPr>
            <a:lvl4pPr marL="1600105"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4pPr>
            <a:lvl5pPr marL="2057278"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5pPr>
            <a:lvl6pPr marL="2514451"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79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69"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spcBef>
                <a:spcPts val="600"/>
              </a:spcBef>
              <a:buNone/>
            </a:pPr>
            <a:endParaRPr lang="zh-CN" altLang="en-US" sz="2400" dirty="0"/>
          </a:p>
        </p:txBody>
      </p:sp>
      <p:pic>
        <p:nvPicPr>
          <p:cNvPr id="67" name="图片 66"/>
          <p:cNvPicPr>
            <a:picLocks noChangeAspect="1"/>
          </p:cNvPicPr>
          <p:nvPr/>
        </p:nvPicPr>
        <p:blipFill>
          <a:blip r:embed="rId14"/>
          <a:stretch>
            <a:fillRect/>
          </a:stretch>
        </p:blipFill>
        <p:spPr>
          <a:xfrm>
            <a:off x="8149869" y="882966"/>
            <a:ext cx="3039373" cy="2150213"/>
          </a:xfrm>
          <a:prstGeom prst="rect">
            <a:avLst/>
          </a:prstGeom>
        </p:spPr>
      </p:pic>
      <p:graphicFrame>
        <p:nvGraphicFramePr>
          <p:cNvPr id="69" name="Object 51"/>
          <p:cNvGraphicFramePr>
            <a:graphicFrameLocks noChangeAspect="1"/>
          </p:cNvGraphicFramePr>
          <p:nvPr>
            <p:extLst>
              <p:ext uri="{D42A27DB-BD31-4B8C-83A1-F6EECF244321}">
                <p14:modId xmlns:p14="http://schemas.microsoft.com/office/powerpoint/2010/main" val="350906467"/>
              </p:ext>
            </p:extLst>
          </p:nvPr>
        </p:nvGraphicFramePr>
        <p:xfrm>
          <a:off x="3595688" y="5438775"/>
          <a:ext cx="158750" cy="247650"/>
        </p:xfrm>
        <a:graphic>
          <a:graphicData uri="http://schemas.openxmlformats.org/presentationml/2006/ole">
            <mc:AlternateContent xmlns:mc="http://schemas.openxmlformats.org/markup-compatibility/2006">
              <mc:Choice xmlns:v="urn:schemas-microsoft-com:vml" Requires="v">
                <p:oleObj spid="_x0000_s11320" name="Equation" r:id="rId15" imgW="101520" imgH="164880" progId="Equation.DSMT4">
                  <p:embed/>
                </p:oleObj>
              </mc:Choice>
              <mc:Fallback>
                <p:oleObj name="Equation" r:id="rId15" imgW="101520" imgH="164880" progId="Equation.DSMT4">
                  <p:embed/>
                  <p:pic>
                    <p:nvPicPr>
                      <p:cNvPr id="0" name=""/>
                      <p:cNvPicPr>
                        <a:picLocks noChangeAspect="1" noChangeArrowheads="1"/>
                      </p:cNvPicPr>
                      <p:nvPr/>
                    </p:nvPicPr>
                    <p:blipFill>
                      <a:blip r:embed="rId16"/>
                      <a:srcRect/>
                      <a:stretch>
                        <a:fillRect/>
                      </a:stretch>
                    </p:blipFill>
                    <p:spPr bwMode="auto">
                      <a:xfrm>
                        <a:off x="3595688" y="5438775"/>
                        <a:ext cx="158750" cy="24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 name="页脚占位符 4"/>
          <p:cNvSpPr>
            <a:spLocks noGrp="1"/>
          </p:cNvSpPr>
          <p:nvPr>
            <p:ph type="ftr" sz="quarter" idx="11"/>
          </p:nvPr>
        </p:nvSpPr>
        <p:spPr>
          <a:xfrm>
            <a:off x="630382" y="6020949"/>
            <a:ext cx="6747163" cy="459228"/>
          </a:xfrm>
        </p:spPr>
        <p:txBody>
          <a:bodyPr/>
          <a:lstStyle/>
          <a:p>
            <a:r>
              <a:rPr lang="zh-CN" altLang="en-US" dirty="0" smtClean="0"/>
              <a:t>旋流管道声模态与声类比（</a:t>
            </a:r>
            <a:r>
              <a:rPr lang="en-US" altLang="zh-CN" dirty="0" smtClean="0"/>
              <a:t>SJTU-SVN</a:t>
            </a:r>
            <a:r>
              <a:rPr lang="zh-CN" altLang="en-US" dirty="0" smtClean="0"/>
              <a:t>）</a:t>
            </a:r>
            <a:endParaRPr lang="zh-CN" altLang="en-US" dirty="0"/>
          </a:p>
        </p:txBody>
      </p:sp>
      <p:sp>
        <p:nvSpPr>
          <p:cNvPr id="36" name="日期占位符 3"/>
          <p:cNvSpPr>
            <a:spLocks noGrp="1"/>
          </p:cNvSpPr>
          <p:nvPr>
            <p:ph type="dt" sz="half" idx="2"/>
          </p:nvPr>
        </p:nvSpPr>
        <p:spPr>
          <a:xfrm>
            <a:off x="8693447" y="6193938"/>
            <a:ext cx="1015371" cy="221357"/>
          </a:xfrm>
        </p:spPr>
        <p:txBody>
          <a:bodyPr/>
          <a:lstStyle/>
          <a:p>
            <a:r>
              <a:rPr lang="en-US" altLang="zh-CN" dirty="0" smtClean="0"/>
              <a:t>2018-12-02</a:t>
            </a:r>
            <a:endParaRPr lang="zh-CN" altLang="en-US" dirty="0"/>
          </a:p>
        </p:txBody>
      </p:sp>
    </p:spTree>
    <p:extLst>
      <p:ext uri="{BB962C8B-B14F-4D97-AF65-F5344CB8AC3E}">
        <p14:creationId xmlns:p14="http://schemas.microsoft.com/office/powerpoint/2010/main" val="37369701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a:t>
            </a:r>
            <a:r>
              <a:rPr lang="en-US" altLang="zh-CN" dirty="0"/>
              <a:t>.</a:t>
            </a:r>
            <a:r>
              <a:rPr lang="zh-CN" altLang="en-US" dirty="0" smtClean="0"/>
              <a:t>管道格林公式</a:t>
            </a:r>
            <a:endParaRPr lang="zh-CN" altLang="en-US" dirty="0"/>
          </a:p>
        </p:txBody>
      </p:sp>
      <p:sp>
        <p:nvSpPr>
          <p:cNvPr id="6" name="灯片编号占位符 5"/>
          <p:cNvSpPr>
            <a:spLocks noGrp="1"/>
          </p:cNvSpPr>
          <p:nvPr>
            <p:ph type="sldNum" sz="quarter" idx="12"/>
          </p:nvPr>
        </p:nvSpPr>
        <p:spPr/>
        <p:txBody>
          <a:bodyPr/>
          <a:lstStyle/>
          <a:p>
            <a:fld id="{DEA19E0E-33C5-407F-B9FB-31BDCF2C117F}" type="slidenum">
              <a:rPr lang="zh-CN" altLang="en-US" smtClean="0"/>
              <a:pPr/>
              <a:t>6</a:t>
            </a:fld>
            <a:endParaRPr lang="zh-CN" altLang="en-US" dirty="0"/>
          </a:p>
        </p:txBody>
      </p:sp>
      <p:sp>
        <p:nvSpPr>
          <p:cNvPr id="22" name="Rectangle 3"/>
          <p:cNvSpPr txBox="1">
            <a:spLocks noChangeArrowheads="1"/>
          </p:cNvSpPr>
          <p:nvPr/>
        </p:nvSpPr>
        <p:spPr>
          <a:xfrm>
            <a:off x="504234" y="429209"/>
            <a:ext cx="2808288" cy="647700"/>
          </a:xfrm>
          <a:prstGeom prst="rect">
            <a:avLst/>
          </a:prstGeom>
          <a:ln>
            <a:noFill/>
          </a:ln>
        </p:spPr>
        <p:txBody>
          <a:bodyPr vert="horz" lIns="0" tIns="0" rIns="0" bIns="0" rtlCol="0" anchor="b" anchorCtr="0">
            <a:noAutofit/>
          </a:bodyPr>
          <a:lstStyle>
            <a:lvl1pPr algn="l" defTabSz="914347" rtl="0" eaLnBrk="1" latinLnBrk="0" hangingPunct="1">
              <a:lnSpc>
                <a:spcPct val="100000"/>
              </a:lnSpc>
              <a:spcBef>
                <a:spcPct val="0"/>
              </a:spcBef>
              <a:buNone/>
              <a:defRPr lang="zh-CN" altLang="en-US" sz="3600" b="0" kern="1200" baseline="0" dirty="0">
                <a:solidFill>
                  <a:schemeClr val="tx1"/>
                </a:solidFill>
                <a:latin typeface="Arial" panose="020B0604020202020204" pitchFamily="34" charset="0"/>
                <a:ea typeface="黑体" panose="02010609060101010101" pitchFamily="49" charset="-122"/>
                <a:cs typeface="Arial" panose="020B0604020202020204" pitchFamily="34" charset="0"/>
              </a:defRPr>
            </a:lvl1pPr>
          </a:lstStyle>
          <a:p>
            <a:r>
              <a:rPr lang="zh-CN" altLang="en-US" sz="2400" b="1" dirty="0" smtClean="0">
                <a:solidFill>
                  <a:srgbClr val="0000CC"/>
                </a:solidFill>
                <a:latin typeface="黑体" pitchFamily="49" charset="-122"/>
              </a:rPr>
              <a:t>圆柱形声波导管</a:t>
            </a:r>
          </a:p>
        </p:txBody>
      </p:sp>
      <p:sp>
        <p:nvSpPr>
          <p:cNvPr id="40" name="灯片编号占位符 1"/>
          <p:cNvSpPr txBox="1">
            <a:spLocks/>
          </p:cNvSpPr>
          <p:nvPr/>
        </p:nvSpPr>
        <p:spPr>
          <a:xfrm>
            <a:off x="8460432" y="6453336"/>
            <a:ext cx="442392"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E29E4C5-35A6-4E7F-A9E3-092FF33A44F1}" type="slidenum">
              <a:rPr lang="zh-CN" altLang="en-US" smtClean="0"/>
              <a:pPr algn="ctr"/>
              <a:t>6</a:t>
            </a:fld>
            <a:endParaRPr lang="zh-CN" altLang="en-US" dirty="0"/>
          </a:p>
        </p:txBody>
      </p:sp>
      <p:sp>
        <p:nvSpPr>
          <p:cNvPr id="56" name="Rectangle 90"/>
          <p:cNvSpPr>
            <a:spLocks noChangeArrowheads="1"/>
          </p:cNvSpPr>
          <p:nvPr/>
        </p:nvSpPr>
        <p:spPr bwMode="auto">
          <a:xfrm>
            <a:off x="504234" y="3523841"/>
            <a:ext cx="29738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defTabSz="914400"/>
            <a:r>
              <a:rPr lang="zh-CN" altLang="en-US" sz="2400" b="1" dirty="0" smtClean="0">
                <a:solidFill>
                  <a:prstClr val="black"/>
                </a:solidFill>
                <a:latin typeface="楷体_GB2312"/>
                <a:ea typeface="楷体_GB2312"/>
                <a:cs typeface="楷体_GB2312"/>
              </a:rPr>
              <a:t>整理得</a:t>
            </a:r>
            <a:r>
              <a:rPr lang="en-US" altLang="zh-CN" sz="2400" b="1" dirty="0" smtClean="0">
                <a:solidFill>
                  <a:prstClr val="black"/>
                </a:solidFill>
                <a:latin typeface="楷体_GB2312"/>
                <a:ea typeface="楷体_GB2312"/>
                <a:cs typeface="楷体_GB2312"/>
              </a:rPr>
              <a:t>Green</a:t>
            </a:r>
            <a:r>
              <a:rPr lang="zh-CN" altLang="en-US" sz="2400" b="1" dirty="0" smtClean="0">
                <a:solidFill>
                  <a:prstClr val="black"/>
                </a:solidFill>
                <a:latin typeface="楷体_GB2312"/>
                <a:ea typeface="楷体_GB2312"/>
                <a:cs typeface="楷体_GB2312"/>
              </a:rPr>
              <a:t>公式： </a:t>
            </a:r>
            <a:endParaRPr lang="zh-CN" altLang="en-US" sz="2400" b="1" dirty="0">
              <a:solidFill>
                <a:prstClr val="black"/>
              </a:solidFill>
              <a:latin typeface="楷体_GB2312"/>
              <a:ea typeface="楷体_GB2312"/>
              <a:cs typeface="楷体_GB2312"/>
            </a:endParaRPr>
          </a:p>
        </p:txBody>
      </p:sp>
      <p:sp>
        <p:nvSpPr>
          <p:cNvPr id="66" name="内容占位符 2"/>
          <p:cNvSpPr txBox="1">
            <a:spLocks/>
          </p:cNvSpPr>
          <p:nvPr/>
        </p:nvSpPr>
        <p:spPr>
          <a:xfrm>
            <a:off x="645022" y="4124121"/>
            <a:ext cx="10168443" cy="1791495"/>
          </a:xfrm>
          <a:prstGeom prst="rect">
            <a:avLst/>
          </a:prstGeom>
          <a:ln>
            <a:solidFill>
              <a:schemeClr val="tx1"/>
            </a:solidFill>
          </a:ln>
        </p:spPr>
        <p:txBody>
          <a:bodyPr vert="horz" lIns="90000" tIns="0" rIns="91440" bIns="0" rtlCol="0">
            <a:normAutofit/>
          </a:bodyPr>
          <a:lstStyle>
            <a:lvl1pPr marL="228587" indent="-228587" algn="l" defTabSz="914347" rtl="0" eaLnBrk="1" fontAlgn="ctr" latinLnBrk="0" hangingPunct="1">
              <a:lnSpc>
                <a:spcPct val="100000"/>
              </a:lnSpc>
              <a:spcBef>
                <a:spcPts val="300"/>
              </a:spcBef>
              <a:spcAft>
                <a:spcPts val="0"/>
              </a:spcAft>
              <a:buSzPct val="90000"/>
              <a:buFontTx/>
              <a:buBlip>
                <a:blip r:embed="rId3"/>
              </a:buBlip>
              <a:defRPr lang="zh-CN" altLang="en-US" sz="2800" b="0" kern="1200" baseline="0" dirty="0" smtClean="0">
                <a:solidFill>
                  <a:srgbClr val="002060"/>
                </a:solidFill>
                <a:latin typeface="Arial" panose="020B0604020202020204" pitchFamily="34" charset="0"/>
                <a:ea typeface="黑体" panose="02010609060101010101" pitchFamily="49" charset="-122"/>
                <a:cs typeface="Arial" panose="020B0604020202020204" pitchFamily="34" charset="0"/>
              </a:defRPr>
            </a:lvl1pPr>
            <a:lvl2pPr marL="361950" indent="-184150" algn="l" defTabSz="914347" rtl="0" eaLnBrk="1" latinLnBrk="0" hangingPunct="1">
              <a:lnSpc>
                <a:spcPct val="100000"/>
              </a:lnSpc>
              <a:spcBef>
                <a:spcPts val="300"/>
              </a:spcBef>
              <a:spcAft>
                <a:spcPts val="0"/>
              </a:spcAft>
              <a:buSzPct val="120000"/>
              <a:buFontTx/>
              <a:buBlip>
                <a:blip r:embed="rId4"/>
              </a:buBlip>
              <a:defRPr sz="2400" b="0" kern="1200" baseline="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defRPr>
            </a:lvl2pPr>
            <a:lvl3pPr marL="450850" indent="-184150" algn="l" defTabSz="914347" rtl="0" eaLnBrk="1" latinLnBrk="0" hangingPunct="1">
              <a:lnSpc>
                <a:spcPct val="100000"/>
              </a:lnSpc>
              <a:spcBef>
                <a:spcPts val="300"/>
              </a:spcBef>
              <a:spcAft>
                <a:spcPts val="0"/>
              </a:spcAft>
              <a:buClr>
                <a:schemeClr val="tx1"/>
              </a:buClr>
              <a:buSzPct val="90000"/>
              <a:buFont typeface="Wingdings" panose="05000000000000000000" pitchFamily="2" charset="2"/>
              <a:buChar char="]"/>
              <a:defRPr sz="1800" b="0" kern="1200" baseline="0">
                <a:solidFill>
                  <a:schemeClr val="accent4">
                    <a:lumMod val="50000"/>
                  </a:schemeClr>
                </a:solidFill>
                <a:latin typeface="Arial" panose="020B0604020202020204" pitchFamily="34" charset="0"/>
                <a:ea typeface="微软雅黑" panose="020B0503020204020204" pitchFamily="34" charset="-122"/>
                <a:cs typeface="Arial" panose="020B0604020202020204" pitchFamily="34" charset="0"/>
              </a:defRPr>
            </a:lvl3pPr>
            <a:lvl4pPr marL="1600105"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4pPr>
            <a:lvl5pPr marL="2057278"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5pPr>
            <a:lvl6pPr marL="2514451"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79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69"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spcBef>
                <a:spcPts val="600"/>
              </a:spcBef>
              <a:buNone/>
            </a:pPr>
            <a:endParaRPr lang="zh-CN" altLang="en-US" sz="2400" dirty="0"/>
          </a:p>
        </p:txBody>
      </p:sp>
      <p:graphicFrame>
        <p:nvGraphicFramePr>
          <p:cNvPr id="69" name="Object 51"/>
          <p:cNvGraphicFramePr>
            <a:graphicFrameLocks noChangeAspect="1"/>
          </p:cNvGraphicFramePr>
          <p:nvPr>
            <p:extLst>
              <p:ext uri="{D42A27DB-BD31-4B8C-83A1-F6EECF244321}">
                <p14:modId xmlns:p14="http://schemas.microsoft.com/office/powerpoint/2010/main" val="2495439102"/>
              </p:ext>
            </p:extLst>
          </p:nvPr>
        </p:nvGraphicFramePr>
        <p:xfrm>
          <a:off x="3769313" y="5438775"/>
          <a:ext cx="158750" cy="247650"/>
        </p:xfrm>
        <a:graphic>
          <a:graphicData uri="http://schemas.openxmlformats.org/presentationml/2006/ole">
            <mc:AlternateContent xmlns:mc="http://schemas.openxmlformats.org/markup-compatibility/2006">
              <mc:Choice xmlns:v="urn:schemas-microsoft-com:vml" Requires="v">
                <p:oleObj spid="_x0000_s10287" name="Equation" r:id="rId5" imgW="101520" imgH="164880" progId="Equation.DSMT4">
                  <p:embed/>
                </p:oleObj>
              </mc:Choice>
              <mc:Fallback>
                <p:oleObj name="Equation" r:id="rId5" imgW="101520" imgH="164880" progId="Equation.DSMT4">
                  <p:embed/>
                  <p:pic>
                    <p:nvPicPr>
                      <p:cNvPr id="0" name=""/>
                      <p:cNvPicPr>
                        <a:picLocks noChangeAspect="1" noChangeArrowheads="1"/>
                      </p:cNvPicPr>
                      <p:nvPr/>
                    </p:nvPicPr>
                    <p:blipFill>
                      <a:blip r:embed="rId6"/>
                      <a:srcRect/>
                      <a:stretch>
                        <a:fillRect/>
                      </a:stretch>
                    </p:blipFill>
                    <p:spPr bwMode="auto">
                      <a:xfrm>
                        <a:off x="3769313" y="5438775"/>
                        <a:ext cx="158750" cy="24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86" name="组合 85"/>
          <p:cNvGrpSpPr/>
          <p:nvPr/>
        </p:nvGrpSpPr>
        <p:grpSpPr>
          <a:xfrm>
            <a:off x="8794771" y="921683"/>
            <a:ext cx="2594582" cy="1404360"/>
            <a:chOff x="5354094" y="812286"/>
            <a:chExt cx="2594582" cy="1404360"/>
          </a:xfrm>
        </p:grpSpPr>
        <p:grpSp>
          <p:nvGrpSpPr>
            <p:cNvPr id="41" name="组合 40"/>
            <p:cNvGrpSpPr/>
            <p:nvPr/>
          </p:nvGrpSpPr>
          <p:grpSpPr>
            <a:xfrm>
              <a:off x="5354094" y="812286"/>
              <a:ext cx="2594582" cy="1404360"/>
              <a:chOff x="5940152" y="1268760"/>
              <a:chExt cx="2594582" cy="1404360"/>
            </a:xfrm>
          </p:grpSpPr>
          <p:sp>
            <p:nvSpPr>
              <p:cNvPr id="42" name="椭圆 41"/>
              <p:cNvSpPr/>
              <p:nvPr/>
            </p:nvSpPr>
            <p:spPr>
              <a:xfrm>
                <a:off x="5940152" y="1484784"/>
                <a:ext cx="665544" cy="108012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p:cNvCxnSpPr/>
              <p:nvPr/>
            </p:nvCxnSpPr>
            <p:spPr>
              <a:xfrm>
                <a:off x="6300192" y="2024844"/>
                <a:ext cx="2152546" cy="0"/>
              </a:xfrm>
              <a:prstGeom prst="line">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V="1">
                <a:off x="6300192" y="1268760"/>
                <a:ext cx="0" cy="765163"/>
              </a:xfrm>
              <a:prstGeom prst="line">
                <a:avLst/>
              </a:prstGeom>
              <a:ln>
                <a:solidFill>
                  <a:schemeClr val="tx1"/>
                </a:solidFill>
                <a:prstDash val="dash"/>
                <a:tailEnd type="none" w="sm" len="lg"/>
              </a:ln>
            </p:spPr>
            <p:style>
              <a:lnRef idx="1">
                <a:schemeClr val="accent1"/>
              </a:lnRef>
              <a:fillRef idx="0">
                <a:schemeClr val="accent1"/>
              </a:fillRef>
              <a:effectRef idx="0">
                <a:schemeClr val="accent1"/>
              </a:effectRef>
              <a:fontRef idx="minor">
                <a:schemeClr val="tx1"/>
              </a:fontRef>
            </p:style>
          </p:cxnSp>
          <p:cxnSp>
            <p:nvCxnSpPr>
              <p:cNvPr id="45" name="直接连接符 44"/>
              <p:cNvCxnSpPr>
                <a:endCxn id="42" idx="7"/>
              </p:cNvCxnSpPr>
              <p:nvPr/>
            </p:nvCxnSpPr>
            <p:spPr>
              <a:xfrm flipV="1">
                <a:off x="6300192" y="1642964"/>
                <a:ext cx="208037" cy="381880"/>
              </a:xfrm>
              <a:prstGeom prst="line">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42" idx="0"/>
              </p:cNvCxnSpPr>
              <p:nvPr/>
            </p:nvCxnSpPr>
            <p:spPr>
              <a:xfrm>
                <a:off x="6272924" y="1484784"/>
                <a:ext cx="161144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6300192" y="2564904"/>
                <a:ext cx="158417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弧形 47"/>
              <p:cNvSpPr/>
              <p:nvPr/>
            </p:nvSpPr>
            <p:spPr>
              <a:xfrm rot="2809595">
                <a:off x="7271089" y="1354217"/>
                <a:ext cx="733385" cy="778087"/>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9" name="弧形 48"/>
              <p:cNvSpPr/>
              <p:nvPr/>
            </p:nvSpPr>
            <p:spPr>
              <a:xfrm rot="2809595">
                <a:off x="7260206" y="1917384"/>
                <a:ext cx="733385" cy="778087"/>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0" name="弧形 49"/>
              <p:cNvSpPr/>
              <p:nvPr/>
            </p:nvSpPr>
            <p:spPr>
              <a:xfrm rot="2809595" flipH="1" flipV="1">
                <a:off x="7817794" y="1417777"/>
                <a:ext cx="711276" cy="712183"/>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1" name="弧形 50"/>
              <p:cNvSpPr/>
              <p:nvPr/>
            </p:nvSpPr>
            <p:spPr>
              <a:xfrm rot="2809595" flipH="1" flipV="1">
                <a:off x="7817794" y="1919728"/>
                <a:ext cx="711276" cy="712183"/>
              </a:xfrm>
              <a:prstGeom prst="arc">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2" name="TextBox 13"/>
              <p:cNvSpPr txBox="1"/>
              <p:nvPr/>
            </p:nvSpPr>
            <p:spPr>
              <a:xfrm>
                <a:off x="8260300" y="1916832"/>
                <a:ext cx="274434" cy="369332"/>
              </a:xfrm>
              <a:prstGeom prst="rect">
                <a:avLst/>
              </a:prstGeom>
              <a:noFill/>
            </p:spPr>
            <p:txBody>
              <a:bodyPr wrap="none" rtlCol="0">
                <a:spAutoFit/>
              </a:bodyPr>
              <a:lstStyle/>
              <a:p>
                <a:r>
                  <a:rPr lang="en-US" altLang="zh-CN" b="1" i="1" dirty="0" smtClean="0">
                    <a:latin typeface="Times New Roman" pitchFamily="18" charset="0"/>
                    <a:cs typeface="Times New Roman" pitchFamily="18" charset="0"/>
                  </a:rPr>
                  <a:t>z</a:t>
                </a:r>
                <a:endParaRPr lang="zh-CN" altLang="en-US" b="1" i="1" dirty="0">
                  <a:latin typeface="Times New Roman" pitchFamily="18" charset="0"/>
                  <a:cs typeface="Times New Roman" pitchFamily="18" charset="0"/>
                </a:endParaRPr>
              </a:p>
            </p:txBody>
          </p:sp>
          <p:sp>
            <p:nvSpPr>
              <p:cNvPr id="53" name="TextBox 41"/>
              <p:cNvSpPr txBox="1"/>
              <p:nvPr/>
            </p:nvSpPr>
            <p:spPr>
              <a:xfrm>
                <a:off x="6385798" y="1628800"/>
                <a:ext cx="274434" cy="369332"/>
              </a:xfrm>
              <a:prstGeom prst="rect">
                <a:avLst/>
              </a:prstGeom>
              <a:noFill/>
            </p:spPr>
            <p:txBody>
              <a:bodyPr wrap="none" rtlCol="0">
                <a:spAutoFit/>
              </a:bodyPr>
              <a:lstStyle/>
              <a:p>
                <a:r>
                  <a:rPr lang="en-US" altLang="zh-CN" b="1" i="1" dirty="0" smtClean="0">
                    <a:latin typeface="Times New Roman" pitchFamily="18" charset="0"/>
                    <a:cs typeface="Times New Roman" pitchFamily="18" charset="0"/>
                  </a:rPr>
                  <a:t>r</a:t>
                </a:r>
                <a:endParaRPr lang="zh-CN" altLang="en-US" b="1" i="1" dirty="0">
                  <a:latin typeface="Times New Roman" pitchFamily="18" charset="0"/>
                  <a:cs typeface="Times New Roman" pitchFamily="18" charset="0"/>
                </a:endParaRPr>
              </a:p>
            </p:txBody>
          </p:sp>
          <p:sp>
            <p:nvSpPr>
              <p:cNvPr id="54" name="TextBox 42"/>
              <p:cNvSpPr txBox="1"/>
              <p:nvPr/>
            </p:nvSpPr>
            <p:spPr>
              <a:xfrm>
                <a:off x="6211324" y="1484784"/>
                <a:ext cx="304892" cy="369332"/>
              </a:xfrm>
              <a:prstGeom prst="rect">
                <a:avLst/>
              </a:prstGeom>
              <a:noFill/>
            </p:spPr>
            <p:txBody>
              <a:bodyPr wrap="none" rtlCol="0">
                <a:spAutoFit/>
              </a:bodyPr>
              <a:lstStyle/>
              <a:p>
                <a:r>
                  <a:rPr lang="en-US" altLang="zh-CN" b="1" i="1" dirty="0" smtClean="0">
                    <a:latin typeface="Symbol" pitchFamily="18" charset="2"/>
                    <a:cs typeface="Times New Roman" pitchFamily="18" charset="0"/>
                  </a:rPr>
                  <a:t>q</a:t>
                </a:r>
                <a:endParaRPr lang="zh-CN" altLang="en-US" b="1" i="1" dirty="0">
                  <a:latin typeface="Symbol" pitchFamily="18" charset="2"/>
                  <a:cs typeface="Times New Roman" pitchFamily="18" charset="0"/>
                </a:endParaRPr>
              </a:p>
            </p:txBody>
          </p:sp>
          <p:sp>
            <p:nvSpPr>
              <p:cNvPr id="55" name="TextBox 43"/>
              <p:cNvSpPr txBox="1"/>
              <p:nvPr/>
            </p:nvSpPr>
            <p:spPr>
              <a:xfrm>
                <a:off x="6144126" y="1916832"/>
                <a:ext cx="300082" cy="369332"/>
              </a:xfrm>
              <a:prstGeom prst="rect">
                <a:avLst/>
              </a:prstGeom>
              <a:noFill/>
            </p:spPr>
            <p:txBody>
              <a:bodyPr wrap="none" rtlCol="0">
                <a:spAutoFit/>
              </a:bodyPr>
              <a:lstStyle/>
              <a:p>
                <a:r>
                  <a:rPr lang="en-US" altLang="zh-CN" b="1" i="1" dirty="0" smtClean="0">
                    <a:latin typeface="Times New Roman" pitchFamily="18" charset="0"/>
                    <a:cs typeface="Times New Roman" pitchFamily="18" charset="0"/>
                  </a:rPr>
                  <a:t>o</a:t>
                </a:r>
                <a:endParaRPr lang="zh-CN" altLang="en-US" b="1" i="1" dirty="0">
                  <a:latin typeface="Times New Roman" pitchFamily="18" charset="0"/>
                  <a:cs typeface="Times New Roman" pitchFamily="18" charset="0"/>
                </a:endParaRPr>
              </a:p>
            </p:txBody>
          </p:sp>
        </p:grpSp>
        <p:sp>
          <p:nvSpPr>
            <p:cNvPr id="72" name="椭圆 71"/>
            <p:cNvSpPr/>
            <p:nvPr/>
          </p:nvSpPr>
          <p:spPr>
            <a:xfrm>
              <a:off x="6910646" y="1224023"/>
              <a:ext cx="45719" cy="627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6218093" y="1758389"/>
              <a:ext cx="45719" cy="62716"/>
            </a:xfrm>
            <a:prstGeom prst="ellipse">
              <a:avLst/>
            </a:prstGeom>
            <a:solidFill>
              <a:srgbClr val="0070C0"/>
            </a:solidFill>
            <a:ln>
              <a:solidFill>
                <a:srgbClr val="085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5" name="直接箭头连接符 74"/>
            <p:cNvCxnSpPr>
              <a:stCxn id="72" idx="3"/>
              <a:endCxn id="73" idx="7"/>
            </p:cNvCxnSpPr>
            <p:nvPr/>
          </p:nvCxnSpPr>
          <p:spPr>
            <a:xfrm flipH="1">
              <a:off x="6257117" y="1277554"/>
              <a:ext cx="660224" cy="490020"/>
            </a:xfrm>
            <a:prstGeom prst="straightConnector1">
              <a:avLst/>
            </a:prstGeom>
            <a:ln w="19050">
              <a:solidFill>
                <a:srgbClr val="031826"/>
              </a:solidFill>
              <a:tailEnd type="triangle"/>
            </a:ln>
          </p:spPr>
          <p:style>
            <a:lnRef idx="1">
              <a:schemeClr val="accent1"/>
            </a:lnRef>
            <a:fillRef idx="0">
              <a:schemeClr val="accent1"/>
            </a:fillRef>
            <a:effectRef idx="0">
              <a:schemeClr val="accent1"/>
            </a:effectRef>
            <a:fontRef idx="minor">
              <a:schemeClr val="tx1"/>
            </a:fontRef>
          </p:style>
        </p:cxnSp>
      </p:grpSp>
      <p:pic>
        <p:nvPicPr>
          <p:cNvPr id="81" name="内容占位符 6"/>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428262" y="1152475"/>
            <a:ext cx="8011123" cy="735893"/>
          </a:xfrm>
        </p:spPr>
      </p:pic>
      <p:pic>
        <p:nvPicPr>
          <p:cNvPr id="82" name="图片 81"/>
          <p:cNvPicPr>
            <a:picLocks noChangeAspect="1"/>
          </p:cNvPicPr>
          <p:nvPr/>
        </p:nvPicPr>
        <p:blipFill>
          <a:blip r:embed="rId8"/>
          <a:stretch>
            <a:fillRect/>
          </a:stretch>
        </p:blipFill>
        <p:spPr>
          <a:xfrm>
            <a:off x="4976755" y="5409894"/>
            <a:ext cx="2937263" cy="430950"/>
          </a:xfrm>
          <a:prstGeom prst="rect">
            <a:avLst/>
          </a:prstGeom>
        </p:spPr>
      </p:pic>
      <p:pic>
        <p:nvPicPr>
          <p:cNvPr id="87" name="图片 86"/>
          <p:cNvPicPr>
            <a:picLocks noChangeAspect="1"/>
          </p:cNvPicPr>
          <p:nvPr/>
        </p:nvPicPr>
        <p:blipFill rotWithShape="1">
          <a:blip r:embed="rId9"/>
          <a:srcRect t="7889" b="8764"/>
          <a:stretch/>
        </p:blipFill>
        <p:spPr>
          <a:xfrm>
            <a:off x="929421" y="4160522"/>
            <a:ext cx="9599643" cy="1089562"/>
          </a:xfrm>
          <a:prstGeom prst="rect">
            <a:avLst/>
          </a:prstGeom>
        </p:spPr>
      </p:pic>
      <p:pic>
        <p:nvPicPr>
          <p:cNvPr id="88" name="图片 87"/>
          <p:cNvPicPr>
            <a:picLocks noChangeAspect="1"/>
          </p:cNvPicPr>
          <p:nvPr/>
        </p:nvPicPr>
        <p:blipFill>
          <a:blip r:embed="rId10"/>
          <a:stretch>
            <a:fillRect/>
          </a:stretch>
        </p:blipFill>
        <p:spPr>
          <a:xfrm>
            <a:off x="563397" y="1901879"/>
            <a:ext cx="5829456" cy="743097"/>
          </a:xfrm>
          <a:prstGeom prst="rect">
            <a:avLst/>
          </a:prstGeom>
        </p:spPr>
      </p:pic>
      <p:pic>
        <p:nvPicPr>
          <p:cNvPr id="89" name="图片 88"/>
          <p:cNvPicPr>
            <a:picLocks noChangeAspect="1"/>
          </p:cNvPicPr>
          <p:nvPr/>
        </p:nvPicPr>
        <p:blipFill>
          <a:blip r:embed="rId11"/>
          <a:stretch>
            <a:fillRect/>
          </a:stretch>
        </p:blipFill>
        <p:spPr>
          <a:xfrm>
            <a:off x="1215341" y="2770367"/>
            <a:ext cx="4614187" cy="698240"/>
          </a:xfrm>
          <a:prstGeom prst="rect">
            <a:avLst/>
          </a:prstGeom>
        </p:spPr>
      </p:pic>
      <p:pic>
        <p:nvPicPr>
          <p:cNvPr id="92" name="图片 91"/>
          <p:cNvPicPr>
            <a:picLocks noChangeAspect="1"/>
          </p:cNvPicPr>
          <p:nvPr/>
        </p:nvPicPr>
        <p:blipFill>
          <a:blip r:embed="rId12"/>
          <a:stretch>
            <a:fillRect/>
          </a:stretch>
        </p:blipFill>
        <p:spPr>
          <a:xfrm>
            <a:off x="6517406" y="2733079"/>
            <a:ext cx="4296059" cy="735528"/>
          </a:xfrm>
          <a:prstGeom prst="rect">
            <a:avLst/>
          </a:prstGeom>
        </p:spPr>
      </p:pic>
      <p:sp>
        <p:nvSpPr>
          <p:cNvPr id="93" name="右箭头 92"/>
          <p:cNvSpPr/>
          <p:nvPr/>
        </p:nvSpPr>
        <p:spPr>
          <a:xfrm>
            <a:off x="5910709" y="2910253"/>
            <a:ext cx="482144" cy="4077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6517406" y="1836745"/>
            <a:ext cx="1980029" cy="707886"/>
          </a:xfrm>
          <a:prstGeom prst="rect">
            <a:avLst/>
          </a:prstGeom>
        </p:spPr>
        <p:txBody>
          <a:bodyPr wrap="none">
            <a:spAutoFit/>
          </a:bodyPr>
          <a:lstStyle/>
          <a:p>
            <a:r>
              <a:rPr lang="zh-CN" altLang="en-US" sz="2000" dirty="0" smtClean="0">
                <a:latin typeface="黑体" panose="02010609060101010101" pitchFamily="49" charset="-122"/>
                <a:ea typeface="黑体" panose="02010609060101010101" pitchFamily="49" charset="-122"/>
              </a:rPr>
              <a:t>格林函数可写成</a:t>
            </a:r>
            <a:endParaRPr lang="en-US" altLang="zh-CN" sz="2000" dirty="0" smtClean="0">
              <a:latin typeface="黑体" panose="02010609060101010101" pitchFamily="49" charset="-122"/>
              <a:ea typeface="黑体" panose="02010609060101010101" pitchFamily="49" charset="-122"/>
            </a:endParaRPr>
          </a:p>
          <a:p>
            <a:r>
              <a:rPr lang="zh-CN" altLang="en-US" sz="2000" dirty="0" smtClean="0">
                <a:latin typeface="黑体" panose="02010609060101010101" pitchFamily="49" charset="-122"/>
                <a:ea typeface="黑体" panose="02010609060101010101" pitchFamily="49" charset="-122"/>
              </a:rPr>
              <a:t>模态叠加的形式</a:t>
            </a:r>
            <a:endParaRPr lang="zh-CN" altLang="en-US" sz="2000" dirty="0">
              <a:latin typeface="黑体" panose="02010609060101010101" pitchFamily="49" charset="-122"/>
              <a:ea typeface="黑体" panose="02010609060101010101" pitchFamily="49" charset="-122"/>
            </a:endParaRPr>
          </a:p>
        </p:txBody>
      </p:sp>
      <p:sp>
        <p:nvSpPr>
          <p:cNvPr id="96" name="矩形 95"/>
          <p:cNvSpPr/>
          <p:nvPr/>
        </p:nvSpPr>
        <p:spPr>
          <a:xfrm>
            <a:off x="563397" y="2700210"/>
            <a:ext cx="697627" cy="707886"/>
          </a:xfrm>
          <a:prstGeom prst="rect">
            <a:avLst/>
          </a:prstGeom>
        </p:spPr>
        <p:txBody>
          <a:bodyPr wrap="none">
            <a:spAutoFit/>
          </a:bodyPr>
          <a:lstStyle/>
          <a:p>
            <a:r>
              <a:rPr lang="zh-CN" altLang="en-US" sz="2000" dirty="0" smtClean="0">
                <a:latin typeface="黑体" panose="02010609060101010101" pitchFamily="49" charset="-122"/>
                <a:ea typeface="黑体" panose="02010609060101010101" pitchFamily="49" charset="-122"/>
              </a:rPr>
              <a:t>代入</a:t>
            </a:r>
            <a:endParaRPr lang="en-US" altLang="zh-CN" sz="2000" dirty="0" smtClean="0">
              <a:latin typeface="黑体" panose="02010609060101010101" pitchFamily="49" charset="-122"/>
              <a:ea typeface="黑体" panose="02010609060101010101" pitchFamily="49" charset="-122"/>
            </a:endParaRPr>
          </a:p>
          <a:p>
            <a:r>
              <a:rPr lang="zh-CN" altLang="en-US" sz="2000" dirty="0" smtClean="0">
                <a:latin typeface="黑体" panose="02010609060101010101" pitchFamily="49" charset="-122"/>
                <a:ea typeface="黑体" panose="02010609060101010101" pitchFamily="49" charset="-122"/>
              </a:rPr>
              <a:t>上式</a:t>
            </a:r>
            <a:endParaRPr lang="en-US" altLang="zh-CN" sz="2000" dirty="0" smtClean="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97" name="矩形 96"/>
              <p:cNvSpPr/>
              <p:nvPr/>
            </p:nvSpPr>
            <p:spPr>
              <a:xfrm>
                <a:off x="7933796" y="5246100"/>
                <a:ext cx="2728824" cy="7442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000" smtClean="0">
                          <a:solidFill>
                            <a:schemeClr val="tx2"/>
                          </a:solidFill>
                          <a:latin typeface="Cambria Math" panose="02040503050406030204" pitchFamily="18" charset="0"/>
                        </a:rPr>
                        <m:t>⇒</m:t>
                      </m:r>
                      <m:sSub>
                        <m:sSubPr>
                          <m:ctrlPr>
                            <a:rPr lang="zh-CN" altLang="en-US" sz="2000" i="1">
                              <a:solidFill>
                                <a:schemeClr val="tx2"/>
                              </a:solidFill>
                              <a:latin typeface="Cambria Math" panose="02040503050406030204" pitchFamily="18" charset="0"/>
                            </a:rPr>
                          </m:ctrlPr>
                        </m:sSubPr>
                        <m:e>
                          <m:f>
                            <m:fPr>
                              <m:ctrlPr>
                                <a:rPr lang="zh-CN" altLang="en-US" sz="2000" i="1">
                                  <a:solidFill>
                                    <a:schemeClr val="tx2"/>
                                  </a:solidFill>
                                  <a:latin typeface="Cambria Math" panose="02040503050406030204" pitchFamily="18" charset="0"/>
                                </a:rPr>
                              </m:ctrlPr>
                            </m:fPr>
                            <m:num>
                              <m:d>
                                <m:dPr>
                                  <m:begChr m:val=""/>
                                  <m:ctrlPr>
                                    <a:rPr lang="zh-CN" altLang="en-US" sz="2000" i="1">
                                      <a:solidFill>
                                        <a:schemeClr val="tx2"/>
                                      </a:solidFill>
                                      <a:latin typeface="Cambria Math" panose="02040503050406030204" pitchFamily="18" charset="0"/>
                                    </a:rPr>
                                  </m:ctrlPr>
                                </m:dPr>
                                <m:e>
                                  <m:r>
                                    <a:rPr lang="zh-CN" altLang="en-US" sz="2000" i="1">
                                      <a:solidFill>
                                        <a:schemeClr val="tx2"/>
                                      </a:solidFill>
                                      <a:latin typeface="Cambria Math" panose="02040503050406030204" pitchFamily="18" charset="0"/>
                                    </a:rPr>
                                    <m:t>𝑑</m:t>
                                  </m:r>
                                  <m:sSub>
                                    <m:sSubPr>
                                      <m:ctrlPr>
                                        <a:rPr lang="zh-CN" altLang="en-US" sz="2000" i="1">
                                          <a:solidFill>
                                            <a:schemeClr val="tx2"/>
                                          </a:solidFill>
                                          <a:latin typeface="Cambria Math" panose="02040503050406030204" pitchFamily="18" charset="0"/>
                                        </a:rPr>
                                      </m:ctrlPr>
                                    </m:sSubPr>
                                    <m:e>
                                      <m:r>
                                        <a:rPr lang="zh-CN" altLang="en-US" sz="2000" i="1">
                                          <a:solidFill>
                                            <a:schemeClr val="tx2"/>
                                          </a:solidFill>
                                          <a:latin typeface="Cambria Math" panose="02040503050406030204" pitchFamily="18" charset="0"/>
                                        </a:rPr>
                                        <m:t>𝐽</m:t>
                                      </m:r>
                                    </m:e>
                                    <m:sub>
                                      <m:r>
                                        <a:rPr lang="zh-CN" altLang="en-US" sz="2000" i="1">
                                          <a:solidFill>
                                            <a:schemeClr val="tx2"/>
                                          </a:solidFill>
                                          <a:latin typeface="Cambria Math" panose="02040503050406030204" pitchFamily="18" charset="0"/>
                                        </a:rPr>
                                        <m:t>𝑚</m:t>
                                      </m:r>
                                    </m:sub>
                                  </m:sSub>
                                  <m:r>
                                    <a:rPr lang="zh-CN" altLang="en-US" sz="2000" i="0">
                                      <a:solidFill>
                                        <a:schemeClr val="tx2"/>
                                      </a:solidFill>
                                      <a:latin typeface="Cambria Math" panose="02040503050406030204" pitchFamily="18" charset="0"/>
                                    </a:rPr>
                                    <m:t>(</m:t>
                                  </m:r>
                                  <m:sSub>
                                    <m:sSubPr>
                                      <m:ctrlPr>
                                        <a:rPr lang="zh-CN" altLang="en-US" sz="2000" i="1">
                                          <a:solidFill>
                                            <a:schemeClr val="tx2"/>
                                          </a:solidFill>
                                          <a:latin typeface="Cambria Math" panose="02040503050406030204" pitchFamily="18" charset="0"/>
                                        </a:rPr>
                                      </m:ctrlPr>
                                    </m:sSubPr>
                                    <m:e>
                                      <m:r>
                                        <a:rPr lang="zh-CN" altLang="en-US" sz="2000" i="1">
                                          <a:solidFill>
                                            <a:schemeClr val="tx2"/>
                                          </a:solidFill>
                                          <a:latin typeface="Cambria Math" panose="02040503050406030204" pitchFamily="18" charset="0"/>
                                        </a:rPr>
                                        <m:t>𝑘</m:t>
                                      </m:r>
                                    </m:e>
                                    <m:sub>
                                      <m:r>
                                        <m:rPr>
                                          <m:sty m:val="p"/>
                                        </m:rPr>
                                        <a:rPr lang="en-US" altLang="zh-CN" sz="2000" i="1" smtClean="0">
                                          <a:solidFill>
                                            <a:schemeClr val="tx2"/>
                                          </a:solidFill>
                                          <a:latin typeface="Cambria Math" panose="02040503050406030204" pitchFamily="18" charset="0"/>
                                        </a:rPr>
                                        <m:t>mn</m:t>
                                      </m:r>
                                    </m:sub>
                                  </m:sSub>
                                  <m:r>
                                    <a:rPr lang="zh-CN" altLang="en-US" sz="2000" i="1">
                                      <a:solidFill>
                                        <a:schemeClr val="tx2"/>
                                      </a:solidFill>
                                      <a:latin typeface="Cambria Math" panose="02040503050406030204" pitchFamily="18" charset="0"/>
                                    </a:rPr>
                                    <m:t>𝑟</m:t>
                                  </m:r>
                                </m:e>
                              </m:d>
                            </m:num>
                            <m:den>
                              <m:d>
                                <m:dPr>
                                  <m:begChr m:val=""/>
                                  <m:ctrlPr>
                                    <a:rPr lang="zh-CN" altLang="en-US" sz="2000" i="1">
                                      <a:solidFill>
                                        <a:schemeClr val="tx2"/>
                                      </a:solidFill>
                                      <a:latin typeface="Cambria Math" panose="02040503050406030204" pitchFamily="18" charset="0"/>
                                    </a:rPr>
                                  </m:ctrlPr>
                                </m:dPr>
                                <m:e>
                                  <m:r>
                                    <a:rPr lang="zh-CN" altLang="en-US" sz="2000" i="1">
                                      <a:solidFill>
                                        <a:schemeClr val="tx2"/>
                                      </a:solidFill>
                                      <a:latin typeface="Cambria Math" panose="02040503050406030204" pitchFamily="18" charset="0"/>
                                    </a:rPr>
                                    <m:t>𝑑</m:t>
                                  </m:r>
                                  <m:r>
                                    <a:rPr lang="zh-CN" altLang="en-US" sz="2000" i="0">
                                      <a:solidFill>
                                        <a:schemeClr val="tx2"/>
                                      </a:solidFill>
                                      <a:latin typeface="Cambria Math" panose="02040503050406030204" pitchFamily="18" charset="0"/>
                                    </a:rPr>
                                    <m:t>(</m:t>
                                  </m:r>
                                  <m:sSub>
                                    <m:sSubPr>
                                      <m:ctrlPr>
                                        <a:rPr lang="zh-CN" altLang="en-US" sz="2000" i="1">
                                          <a:solidFill>
                                            <a:schemeClr val="tx2"/>
                                          </a:solidFill>
                                          <a:latin typeface="Cambria Math" panose="02040503050406030204" pitchFamily="18" charset="0"/>
                                        </a:rPr>
                                      </m:ctrlPr>
                                    </m:sSubPr>
                                    <m:e>
                                      <m:r>
                                        <a:rPr lang="zh-CN" altLang="en-US" sz="2000" i="1">
                                          <a:solidFill>
                                            <a:schemeClr val="tx2"/>
                                          </a:solidFill>
                                          <a:latin typeface="Cambria Math" panose="02040503050406030204" pitchFamily="18" charset="0"/>
                                        </a:rPr>
                                        <m:t>𝑘</m:t>
                                      </m:r>
                                    </m:e>
                                    <m:sub>
                                      <m:r>
                                        <m:rPr>
                                          <m:sty m:val="p"/>
                                        </m:rPr>
                                        <a:rPr lang="en-US" altLang="zh-CN" sz="2000" i="1" smtClean="0">
                                          <a:solidFill>
                                            <a:schemeClr val="tx2"/>
                                          </a:solidFill>
                                          <a:latin typeface="Cambria Math" panose="02040503050406030204" pitchFamily="18" charset="0"/>
                                        </a:rPr>
                                        <m:t>mn</m:t>
                                      </m:r>
                                    </m:sub>
                                  </m:sSub>
                                  <m:r>
                                    <a:rPr lang="zh-CN" altLang="en-US" sz="2000" i="1">
                                      <a:solidFill>
                                        <a:schemeClr val="tx2"/>
                                      </a:solidFill>
                                      <a:latin typeface="Cambria Math" panose="02040503050406030204" pitchFamily="18" charset="0"/>
                                    </a:rPr>
                                    <m:t>𝑟</m:t>
                                  </m:r>
                                </m:e>
                              </m:d>
                            </m:den>
                          </m:f>
                          <m:r>
                            <a:rPr lang="zh-CN" altLang="en-US" sz="2000" i="0">
                              <a:solidFill>
                                <a:schemeClr val="tx2"/>
                              </a:solidFill>
                              <a:latin typeface="Cambria Math" panose="02040503050406030204" pitchFamily="18" charset="0"/>
                            </a:rPr>
                            <m:t>|</m:t>
                          </m:r>
                        </m:e>
                        <m:sub>
                          <m:r>
                            <a:rPr lang="zh-CN" altLang="en-US" sz="2000" i="1">
                              <a:solidFill>
                                <a:schemeClr val="tx2"/>
                              </a:solidFill>
                              <a:latin typeface="Cambria Math" panose="02040503050406030204" pitchFamily="18" charset="0"/>
                            </a:rPr>
                            <m:t>𝑟</m:t>
                          </m:r>
                          <m:r>
                            <a:rPr lang="zh-CN" altLang="en-US" sz="2000" i="0">
                              <a:solidFill>
                                <a:schemeClr val="tx2"/>
                              </a:solidFill>
                              <a:latin typeface="Cambria Math" panose="02040503050406030204" pitchFamily="18" charset="0"/>
                            </a:rPr>
                            <m:t>=</m:t>
                          </m:r>
                          <m:r>
                            <a:rPr lang="zh-CN" altLang="en-US" sz="2000" i="1">
                              <a:solidFill>
                                <a:schemeClr val="tx2"/>
                              </a:solidFill>
                              <a:latin typeface="Cambria Math" panose="02040503050406030204" pitchFamily="18" charset="0"/>
                            </a:rPr>
                            <m:t>𝑎</m:t>
                          </m:r>
                        </m:sub>
                      </m:sSub>
                      <m:r>
                        <a:rPr lang="zh-CN" altLang="en-US" sz="2000" i="0">
                          <a:solidFill>
                            <a:schemeClr val="tx2"/>
                          </a:solidFill>
                          <a:latin typeface="Cambria Math" panose="02040503050406030204" pitchFamily="18" charset="0"/>
                        </a:rPr>
                        <m:t>=0</m:t>
                      </m:r>
                    </m:oMath>
                  </m:oMathPara>
                </a14:m>
                <a:endParaRPr lang="zh-CN" altLang="en-US" sz="2000" dirty="0">
                  <a:solidFill>
                    <a:schemeClr val="tx2"/>
                  </a:solidFill>
                </a:endParaRPr>
              </a:p>
            </p:txBody>
          </p:sp>
        </mc:Choice>
        <mc:Fallback xmlns="">
          <p:sp>
            <p:nvSpPr>
              <p:cNvPr id="97" name="矩形 96"/>
              <p:cNvSpPr>
                <a:spLocks noRot="1" noChangeAspect="1" noMove="1" noResize="1" noEditPoints="1" noAdjustHandles="1" noChangeArrowheads="1" noChangeShapeType="1" noTextEdit="1"/>
              </p:cNvSpPr>
              <p:nvPr/>
            </p:nvSpPr>
            <p:spPr>
              <a:xfrm>
                <a:off x="7933796" y="5246100"/>
                <a:ext cx="2728824" cy="744243"/>
              </a:xfrm>
              <a:prstGeom prst="rect">
                <a:avLst/>
              </a:prstGeom>
              <a:blipFill rotWithShape="0">
                <a:blip r:embed="rId13"/>
                <a:stretch>
                  <a:fillRect/>
                </a:stretch>
              </a:blipFill>
            </p:spPr>
            <p:txBody>
              <a:bodyPr/>
              <a:lstStyle/>
              <a:p>
                <a:r>
                  <a:rPr lang="zh-CN" altLang="en-US">
                    <a:noFill/>
                  </a:rPr>
                  <a:t> </a:t>
                </a:r>
              </a:p>
            </p:txBody>
          </p:sp>
        </mc:Fallback>
      </mc:AlternateContent>
      <p:sp>
        <p:nvSpPr>
          <p:cNvPr id="60" name="Rectangle 72"/>
          <p:cNvSpPr>
            <a:spLocks noChangeArrowheads="1"/>
          </p:cNvSpPr>
          <p:nvPr/>
        </p:nvSpPr>
        <p:spPr bwMode="auto">
          <a:xfrm>
            <a:off x="790994" y="5451750"/>
            <a:ext cx="418576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b="1" dirty="0">
                <a:solidFill>
                  <a:srgbClr val="0000CC"/>
                </a:solidFill>
                <a:ea typeface="楷体_GB2312"/>
                <a:cs typeface="楷体_GB2312"/>
              </a:rPr>
              <a:t>假设壁面刚性，管壁法向速度为</a:t>
            </a:r>
            <a:r>
              <a:rPr lang="en-US" altLang="zh-CN" sz="2000" b="1" dirty="0">
                <a:solidFill>
                  <a:srgbClr val="0000CC"/>
                </a:solidFill>
                <a:latin typeface="Times New Roman" pitchFamily="18" charset="0"/>
                <a:ea typeface="楷体_GB2312"/>
                <a:cs typeface="Times New Roman" pitchFamily="18" charset="0"/>
              </a:rPr>
              <a:t>0</a:t>
            </a:r>
            <a:r>
              <a:rPr lang="zh-CN" altLang="en-US" sz="2000" b="1" dirty="0">
                <a:solidFill>
                  <a:srgbClr val="0000CC"/>
                </a:solidFill>
                <a:ea typeface="楷体_GB2312"/>
                <a:cs typeface="楷体_GB2312"/>
              </a:rPr>
              <a:t>：</a:t>
            </a:r>
          </a:p>
        </p:txBody>
      </p:sp>
      <p:pic>
        <p:nvPicPr>
          <p:cNvPr id="98" name="图片 97"/>
          <p:cNvPicPr>
            <a:picLocks noChangeAspect="1"/>
          </p:cNvPicPr>
          <p:nvPr/>
        </p:nvPicPr>
        <p:blipFill rotWithShape="1">
          <a:blip r:embed="rId14"/>
          <a:srcRect l="40996" t="-1" r="28280" b="1510"/>
          <a:stretch/>
        </p:blipFill>
        <p:spPr>
          <a:xfrm>
            <a:off x="9849679" y="1178743"/>
            <a:ext cx="444597" cy="209940"/>
          </a:xfrm>
          <a:prstGeom prst="rect">
            <a:avLst/>
          </a:prstGeom>
        </p:spPr>
      </p:pic>
      <p:pic>
        <p:nvPicPr>
          <p:cNvPr id="99" name="图片 98"/>
          <p:cNvPicPr>
            <a:picLocks noChangeAspect="1"/>
          </p:cNvPicPr>
          <p:nvPr/>
        </p:nvPicPr>
        <p:blipFill rotWithShape="1">
          <a:blip r:embed="rId14"/>
          <a:srcRect l="10351" r="61682" b="4352"/>
          <a:stretch/>
        </p:blipFill>
        <p:spPr>
          <a:xfrm>
            <a:off x="9828398" y="1859269"/>
            <a:ext cx="488877" cy="246294"/>
          </a:xfrm>
          <a:prstGeom prst="rect">
            <a:avLst/>
          </a:prstGeom>
        </p:spPr>
      </p:pic>
      <p:sp>
        <p:nvSpPr>
          <p:cNvPr id="57" name="页脚占位符 4"/>
          <p:cNvSpPr>
            <a:spLocks noGrp="1"/>
          </p:cNvSpPr>
          <p:nvPr>
            <p:ph type="ftr" sz="quarter" idx="11"/>
          </p:nvPr>
        </p:nvSpPr>
        <p:spPr>
          <a:xfrm>
            <a:off x="630382" y="6020949"/>
            <a:ext cx="6747163" cy="459228"/>
          </a:xfrm>
        </p:spPr>
        <p:txBody>
          <a:bodyPr/>
          <a:lstStyle/>
          <a:p>
            <a:r>
              <a:rPr lang="zh-CN" altLang="en-US" dirty="0" smtClean="0"/>
              <a:t>旋流管道声模态与声类比（</a:t>
            </a:r>
            <a:r>
              <a:rPr lang="en-US" altLang="zh-CN" dirty="0" smtClean="0"/>
              <a:t>SJTU-SVN</a:t>
            </a:r>
            <a:r>
              <a:rPr lang="zh-CN" altLang="en-US" dirty="0" smtClean="0"/>
              <a:t>）</a:t>
            </a:r>
            <a:endParaRPr lang="zh-CN" altLang="en-US" dirty="0"/>
          </a:p>
        </p:txBody>
      </p:sp>
      <p:sp>
        <p:nvSpPr>
          <p:cNvPr id="58" name="日期占位符 3"/>
          <p:cNvSpPr>
            <a:spLocks noGrp="1"/>
          </p:cNvSpPr>
          <p:nvPr>
            <p:ph type="dt" sz="half" idx="2"/>
          </p:nvPr>
        </p:nvSpPr>
        <p:spPr>
          <a:xfrm>
            <a:off x="8693447" y="6193938"/>
            <a:ext cx="1015371" cy="221357"/>
          </a:xfrm>
        </p:spPr>
        <p:txBody>
          <a:bodyPr/>
          <a:lstStyle/>
          <a:p>
            <a:r>
              <a:rPr lang="en-US" altLang="zh-CN" dirty="0" smtClean="0"/>
              <a:t>2018-12-02</a:t>
            </a:r>
            <a:endParaRPr lang="zh-CN" altLang="en-US" dirty="0"/>
          </a:p>
        </p:txBody>
      </p:sp>
    </p:spTree>
    <p:extLst>
      <p:ext uri="{BB962C8B-B14F-4D97-AF65-F5344CB8AC3E}">
        <p14:creationId xmlns:p14="http://schemas.microsoft.com/office/powerpoint/2010/main" val="17451707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a:t>
            </a:r>
            <a:r>
              <a:rPr lang="zh-CN" altLang="en-US" dirty="0" smtClean="0"/>
              <a:t>实际叶轮机管道需考虑因素</a:t>
            </a:r>
            <a:endParaRPr lang="zh-CN" altLang="en-US" dirty="0"/>
          </a:p>
        </p:txBody>
      </p:sp>
      <p:sp>
        <p:nvSpPr>
          <p:cNvPr id="6" name="灯片编号占位符 5"/>
          <p:cNvSpPr>
            <a:spLocks noGrp="1"/>
          </p:cNvSpPr>
          <p:nvPr>
            <p:ph type="sldNum" sz="quarter" idx="12"/>
          </p:nvPr>
        </p:nvSpPr>
        <p:spPr/>
        <p:txBody>
          <a:bodyPr/>
          <a:lstStyle/>
          <a:p>
            <a:fld id="{DEA19E0E-33C5-407F-B9FB-31BDCF2C117F}" type="slidenum">
              <a:rPr lang="zh-CN" altLang="en-US" smtClean="0"/>
              <a:pPr/>
              <a:t>7</a:t>
            </a:fld>
            <a:endParaRPr lang="zh-CN" altLang="en-US" dirty="0"/>
          </a:p>
        </p:txBody>
      </p:sp>
      <p:sp>
        <p:nvSpPr>
          <p:cNvPr id="12" name="内容占位符 2"/>
          <p:cNvSpPr txBox="1">
            <a:spLocks/>
          </p:cNvSpPr>
          <p:nvPr/>
        </p:nvSpPr>
        <p:spPr>
          <a:xfrm>
            <a:off x="880116" y="1198368"/>
            <a:ext cx="9981057" cy="4293000"/>
          </a:xfrm>
          <a:prstGeom prst="rect">
            <a:avLst/>
          </a:prstGeom>
        </p:spPr>
        <p:txBody>
          <a:bodyPr vert="horz" lIns="90000" tIns="0" rIns="91440" bIns="0" rtlCol="0">
            <a:normAutofit lnSpcReduction="10000"/>
          </a:bodyPr>
          <a:lstStyle>
            <a:lvl1pPr marL="228587" indent="-228587" algn="l" defTabSz="914347" rtl="0" eaLnBrk="1" fontAlgn="ctr" latinLnBrk="0" hangingPunct="1">
              <a:lnSpc>
                <a:spcPct val="100000"/>
              </a:lnSpc>
              <a:spcBef>
                <a:spcPts val="300"/>
              </a:spcBef>
              <a:spcAft>
                <a:spcPts val="0"/>
              </a:spcAft>
              <a:buSzPct val="90000"/>
              <a:buFontTx/>
              <a:buBlip>
                <a:blip r:embed="rId3"/>
              </a:buBlip>
              <a:defRPr lang="zh-CN" altLang="en-US" sz="2800" b="0" kern="1200" baseline="0" dirty="0" smtClean="0">
                <a:solidFill>
                  <a:srgbClr val="002060"/>
                </a:solidFill>
                <a:latin typeface="Arial" panose="020B0604020202020204" pitchFamily="34" charset="0"/>
                <a:ea typeface="黑体" panose="02010609060101010101" pitchFamily="49" charset="-122"/>
                <a:cs typeface="Arial" panose="020B0604020202020204" pitchFamily="34" charset="0"/>
              </a:defRPr>
            </a:lvl1pPr>
            <a:lvl2pPr marL="361950" indent="-184150" algn="l" defTabSz="914347" rtl="0" eaLnBrk="1" latinLnBrk="0" hangingPunct="1">
              <a:lnSpc>
                <a:spcPct val="100000"/>
              </a:lnSpc>
              <a:spcBef>
                <a:spcPts val="300"/>
              </a:spcBef>
              <a:spcAft>
                <a:spcPts val="0"/>
              </a:spcAft>
              <a:buSzPct val="120000"/>
              <a:buFontTx/>
              <a:buBlip>
                <a:blip r:embed="rId4"/>
              </a:buBlip>
              <a:defRPr sz="2400" b="0" kern="1200" baseline="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defRPr>
            </a:lvl2pPr>
            <a:lvl3pPr marL="450850" indent="-184150" algn="l" defTabSz="914347" rtl="0" eaLnBrk="1" latinLnBrk="0" hangingPunct="1">
              <a:lnSpc>
                <a:spcPct val="100000"/>
              </a:lnSpc>
              <a:spcBef>
                <a:spcPts val="300"/>
              </a:spcBef>
              <a:spcAft>
                <a:spcPts val="0"/>
              </a:spcAft>
              <a:buClr>
                <a:schemeClr val="tx1"/>
              </a:buClr>
              <a:buSzPct val="90000"/>
              <a:buFont typeface="Wingdings" panose="05000000000000000000" pitchFamily="2" charset="2"/>
              <a:buChar char="]"/>
              <a:defRPr sz="1800" b="0" kern="1200" baseline="0">
                <a:solidFill>
                  <a:schemeClr val="accent4">
                    <a:lumMod val="50000"/>
                  </a:schemeClr>
                </a:solidFill>
                <a:latin typeface="Arial" panose="020B0604020202020204" pitchFamily="34" charset="0"/>
                <a:ea typeface="微软雅黑" panose="020B0503020204020204" pitchFamily="34" charset="-122"/>
                <a:cs typeface="Arial" panose="020B0604020202020204" pitchFamily="34" charset="0"/>
              </a:defRPr>
            </a:lvl3pPr>
            <a:lvl4pPr marL="1600105"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4pPr>
            <a:lvl5pPr marL="2057278"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5pPr>
            <a:lvl6pPr marL="2514451"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79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69"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spcBef>
                <a:spcPts val="600"/>
              </a:spcBef>
            </a:pPr>
            <a:r>
              <a:rPr lang="zh-CN" altLang="en-US" sz="3300" dirty="0" smtClean="0"/>
              <a:t>因素一：</a:t>
            </a:r>
            <a:r>
              <a:rPr lang="zh-CN" altLang="en-US" sz="3300" dirty="0">
                <a:solidFill>
                  <a:srgbClr val="FF0000"/>
                </a:solidFill>
              </a:rPr>
              <a:t>环形管道</a:t>
            </a:r>
            <a:endParaRPr lang="en-US" altLang="zh-CN" sz="3300" dirty="0">
              <a:solidFill>
                <a:srgbClr val="FF0000"/>
              </a:solidFill>
            </a:endParaRPr>
          </a:p>
          <a:p>
            <a:pPr>
              <a:spcBef>
                <a:spcPts val="600"/>
              </a:spcBef>
            </a:pPr>
            <a:r>
              <a:rPr lang="zh-CN" altLang="en-US" sz="3300" dirty="0" smtClean="0"/>
              <a:t>因素二：</a:t>
            </a:r>
            <a:r>
              <a:rPr lang="zh-CN" altLang="en-US" sz="3300" dirty="0">
                <a:solidFill>
                  <a:srgbClr val="FF0000"/>
                </a:solidFill>
              </a:rPr>
              <a:t>平均流</a:t>
            </a:r>
            <a:r>
              <a:rPr lang="zh-CN" altLang="en-US" sz="3300" dirty="0" smtClean="0">
                <a:solidFill>
                  <a:srgbClr val="FF0000"/>
                </a:solidFill>
              </a:rPr>
              <a:t>轴向速度</a:t>
            </a:r>
            <a:endParaRPr lang="en-US" altLang="zh-CN" sz="3300" dirty="0" smtClean="0">
              <a:solidFill>
                <a:srgbClr val="FF0000"/>
              </a:solidFill>
            </a:endParaRPr>
          </a:p>
          <a:p>
            <a:pPr>
              <a:spcBef>
                <a:spcPts val="600"/>
              </a:spcBef>
            </a:pPr>
            <a:r>
              <a:rPr lang="zh-CN" altLang="en-US" sz="3300" dirty="0" smtClean="0"/>
              <a:t>因素三：</a:t>
            </a:r>
            <a:r>
              <a:rPr lang="zh-CN" altLang="en-US" sz="3300" dirty="0">
                <a:solidFill>
                  <a:srgbClr val="FF0000"/>
                </a:solidFill>
              </a:rPr>
              <a:t>平均流</a:t>
            </a:r>
            <a:r>
              <a:rPr lang="zh-CN" altLang="en-US" sz="3300" dirty="0" smtClean="0">
                <a:solidFill>
                  <a:srgbClr val="FF0000"/>
                </a:solidFill>
              </a:rPr>
              <a:t>周</a:t>
            </a:r>
            <a:r>
              <a:rPr lang="zh-CN" altLang="en-US" sz="3300" dirty="0">
                <a:solidFill>
                  <a:srgbClr val="FF0000"/>
                </a:solidFill>
              </a:rPr>
              <a:t>向速度</a:t>
            </a:r>
            <a:r>
              <a:rPr lang="zh-CN" altLang="en-US" sz="2000" dirty="0" smtClean="0">
                <a:solidFill>
                  <a:srgbClr val="FF0000"/>
                </a:solidFill>
              </a:rPr>
              <a:t>（自由涡旋流</a:t>
            </a:r>
            <a:r>
              <a:rPr lang="en-US" altLang="zh-CN" sz="2000" dirty="0" smtClean="0">
                <a:solidFill>
                  <a:srgbClr val="FF0000"/>
                </a:solidFill>
              </a:rPr>
              <a:t>+</a:t>
            </a:r>
            <a:r>
              <a:rPr lang="zh-CN" altLang="en-US" sz="2000" dirty="0" smtClean="0">
                <a:solidFill>
                  <a:srgbClr val="FF0000"/>
                </a:solidFill>
              </a:rPr>
              <a:t>刚体旋流）</a:t>
            </a:r>
            <a:endParaRPr lang="en-US" altLang="zh-CN" sz="2000" dirty="0" smtClean="0">
              <a:solidFill>
                <a:srgbClr val="FF0000"/>
              </a:solidFill>
            </a:endParaRPr>
          </a:p>
          <a:p>
            <a:pPr>
              <a:spcBef>
                <a:spcPts val="600"/>
              </a:spcBef>
            </a:pPr>
            <a:r>
              <a:rPr lang="zh-CN" altLang="en-US" sz="3300" dirty="0" smtClean="0"/>
              <a:t>因素四：</a:t>
            </a:r>
            <a:r>
              <a:rPr lang="zh-CN" altLang="en-US" sz="3300" dirty="0">
                <a:solidFill>
                  <a:srgbClr val="FF0000"/>
                </a:solidFill>
              </a:rPr>
              <a:t>非硬壁边界条件</a:t>
            </a:r>
            <a:endParaRPr lang="en-US" altLang="zh-CN" sz="3300" dirty="0">
              <a:solidFill>
                <a:srgbClr val="FF0000"/>
              </a:solidFill>
            </a:endParaRPr>
          </a:p>
          <a:p>
            <a:pPr>
              <a:spcBef>
                <a:spcPts val="600"/>
              </a:spcBef>
            </a:pPr>
            <a:r>
              <a:rPr lang="zh-CN" altLang="en-US" sz="3300" dirty="0" smtClean="0"/>
              <a:t>因素五：</a:t>
            </a:r>
            <a:r>
              <a:rPr lang="zh-CN" altLang="en-US" sz="3300" dirty="0">
                <a:solidFill>
                  <a:srgbClr val="FF0000"/>
                </a:solidFill>
              </a:rPr>
              <a:t>非均熵条件</a:t>
            </a:r>
            <a:endParaRPr lang="en-US" altLang="zh-CN" sz="3300" dirty="0">
              <a:solidFill>
                <a:srgbClr val="FF0000"/>
              </a:solidFill>
            </a:endParaRPr>
          </a:p>
          <a:p>
            <a:pPr>
              <a:spcBef>
                <a:spcPts val="600"/>
              </a:spcBef>
            </a:pPr>
            <a:r>
              <a:rPr lang="zh-CN" altLang="en-US" sz="3300" dirty="0" smtClean="0"/>
              <a:t>因素六：可变管径</a:t>
            </a:r>
            <a:endParaRPr lang="en-US" altLang="zh-CN" sz="3300" dirty="0" smtClean="0"/>
          </a:p>
          <a:p>
            <a:pPr>
              <a:spcBef>
                <a:spcPts val="600"/>
              </a:spcBef>
            </a:pPr>
            <a:r>
              <a:rPr lang="zh-CN" altLang="en-US" sz="3300" dirty="0" smtClean="0"/>
              <a:t>因素七：有限长管道</a:t>
            </a:r>
            <a:endParaRPr lang="en-US" altLang="zh-CN" sz="3300" dirty="0" smtClean="0"/>
          </a:p>
          <a:p>
            <a:pPr>
              <a:spcBef>
                <a:spcPts val="600"/>
              </a:spcBef>
            </a:pPr>
            <a:r>
              <a:rPr lang="zh-CN" altLang="en-US" sz="3300" dirty="0" smtClean="0"/>
              <a:t>因素八：粘性、湍流影响</a:t>
            </a:r>
            <a:endParaRPr lang="en-US" altLang="zh-CN" sz="3300" dirty="0" smtClean="0"/>
          </a:p>
          <a:p>
            <a:pPr>
              <a:spcBef>
                <a:spcPts val="600"/>
              </a:spcBef>
            </a:pPr>
            <a:endParaRPr lang="zh-CN" altLang="en-US" sz="2400" dirty="0"/>
          </a:p>
          <a:p>
            <a:pPr>
              <a:spcBef>
                <a:spcPts val="600"/>
              </a:spcBef>
            </a:pPr>
            <a:endParaRPr lang="en-US" altLang="zh-CN" sz="2400" dirty="0" smtClean="0"/>
          </a:p>
          <a:p>
            <a:pPr>
              <a:spcBef>
                <a:spcPts val="600"/>
              </a:spcBef>
            </a:pPr>
            <a:endParaRPr lang="en-US" altLang="zh-CN" sz="2400" dirty="0"/>
          </a:p>
        </p:txBody>
      </p:sp>
      <p:grpSp>
        <p:nvGrpSpPr>
          <p:cNvPr id="11" name="组合 10"/>
          <p:cNvGrpSpPr/>
          <p:nvPr/>
        </p:nvGrpSpPr>
        <p:grpSpPr>
          <a:xfrm>
            <a:off x="7691561" y="3079918"/>
            <a:ext cx="3019141" cy="2304045"/>
            <a:chOff x="8137862" y="775873"/>
            <a:chExt cx="3019141" cy="2304045"/>
          </a:xfrm>
        </p:grpSpPr>
        <p:pic>
          <p:nvPicPr>
            <p:cNvPr id="3" name="图片 2"/>
            <p:cNvPicPr>
              <a:picLocks noChangeAspect="1"/>
            </p:cNvPicPr>
            <p:nvPr/>
          </p:nvPicPr>
          <p:blipFill>
            <a:blip r:embed="rId5"/>
            <a:stretch>
              <a:fillRect/>
            </a:stretch>
          </p:blipFill>
          <p:spPr>
            <a:xfrm>
              <a:off x="8260633" y="775873"/>
              <a:ext cx="2896370" cy="2304045"/>
            </a:xfrm>
            <a:prstGeom prst="rect">
              <a:avLst/>
            </a:prstGeom>
          </p:spPr>
        </p:pic>
        <p:sp>
          <p:nvSpPr>
            <p:cNvPr id="10" name="环形箭头 9"/>
            <p:cNvSpPr/>
            <p:nvPr/>
          </p:nvSpPr>
          <p:spPr>
            <a:xfrm>
              <a:off x="8137862" y="1337119"/>
              <a:ext cx="544010" cy="809838"/>
            </a:xfrm>
            <a:prstGeom prst="circular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solidFill>
                  <a:schemeClr val="tx1"/>
                </a:solidFill>
              </a:endParaRPr>
            </a:p>
          </p:txBody>
        </p:sp>
      </p:grpSp>
      <p:sp>
        <p:nvSpPr>
          <p:cNvPr id="14" name="页脚占位符 4"/>
          <p:cNvSpPr>
            <a:spLocks noGrp="1"/>
          </p:cNvSpPr>
          <p:nvPr>
            <p:ph type="ftr" sz="quarter" idx="11"/>
          </p:nvPr>
        </p:nvSpPr>
        <p:spPr>
          <a:xfrm>
            <a:off x="630382" y="6020949"/>
            <a:ext cx="6747163" cy="459228"/>
          </a:xfrm>
        </p:spPr>
        <p:txBody>
          <a:bodyPr/>
          <a:lstStyle/>
          <a:p>
            <a:r>
              <a:rPr lang="zh-CN" altLang="en-US" dirty="0" smtClean="0"/>
              <a:t>旋流管道声模态与声类比（</a:t>
            </a:r>
            <a:r>
              <a:rPr lang="en-US" altLang="zh-CN" dirty="0" smtClean="0"/>
              <a:t>SJTU-SVN</a:t>
            </a:r>
            <a:r>
              <a:rPr lang="zh-CN" altLang="en-US" dirty="0" smtClean="0"/>
              <a:t>）</a:t>
            </a:r>
            <a:endParaRPr lang="zh-CN" altLang="en-US" dirty="0"/>
          </a:p>
        </p:txBody>
      </p:sp>
      <p:sp>
        <p:nvSpPr>
          <p:cNvPr id="15" name="日期占位符 3"/>
          <p:cNvSpPr>
            <a:spLocks noGrp="1"/>
          </p:cNvSpPr>
          <p:nvPr>
            <p:ph type="dt" sz="half" idx="2"/>
          </p:nvPr>
        </p:nvSpPr>
        <p:spPr>
          <a:xfrm>
            <a:off x="8693447" y="6193938"/>
            <a:ext cx="1015371" cy="221357"/>
          </a:xfrm>
        </p:spPr>
        <p:txBody>
          <a:bodyPr/>
          <a:lstStyle/>
          <a:p>
            <a:r>
              <a:rPr lang="en-US" altLang="zh-CN" dirty="0" smtClean="0"/>
              <a:t>2018-12-02</a:t>
            </a:r>
            <a:endParaRPr lang="zh-CN" altLang="en-US" dirty="0"/>
          </a:p>
        </p:txBody>
      </p:sp>
    </p:spTree>
    <p:extLst>
      <p:ext uri="{BB962C8B-B14F-4D97-AF65-F5344CB8AC3E}">
        <p14:creationId xmlns:p14="http://schemas.microsoft.com/office/powerpoint/2010/main" val="25626136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a:t>
            </a:r>
            <a:r>
              <a:rPr lang="zh-CN" altLang="en-US" dirty="0" smtClean="0"/>
              <a:t>研究思路</a:t>
            </a:r>
            <a:endParaRPr lang="zh-CN" altLang="en-US" dirty="0"/>
          </a:p>
        </p:txBody>
      </p:sp>
      <p:sp>
        <p:nvSpPr>
          <p:cNvPr id="3" name="内容占位符 2"/>
          <p:cNvSpPr>
            <a:spLocks noGrp="1"/>
          </p:cNvSpPr>
          <p:nvPr>
            <p:ph idx="1"/>
          </p:nvPr>
        </p:nvSpPr>
        <p:spPr>
          <a:xfrm>
            <a:off x="1011879" y="811445"/>
            <a:ext cx="9903046" cy="547150"/>
          </a:xfrm>
          <a:solidFill>
            <a:schemeClr val="bg2">
              <a:lumMod val="40000"/>
              <a:lumOff val="60000"/>
            </a:schemeClr>
          </a:solidFill>
        </p:spPr>
        <p:txBody>
          <a:bodyPr>
            <a:noAutofit/>
          </a:bodyPr>
          <a:lstStyle/>
          <a:p>
            <a:pPr marL="0" indent="0" algn="ctr">
              <a:buNone/>
            </a:pPr>
            <a:r>
              <a:rPr lang="zh-CN" altLang="en-US" sz="3600" dirty="0" smtClean="0"/>
              <a:t>目的：为短舱声学一体化设计提供理论支持</a:t>
            </a:r>
            <a:endParaRPr lang="zh-CN" altLang="en-US" sz="3600" dirty="0"/>
          </a:p>
        </p:txBody>
      </p:sp>
      <p:sp>
        <p:nvSpPr>
          <p:cNvPr id="6" name="灯片编号占位符 5"/>
          <p:cNvSpPr>
            <a:spLocks noGrp="1"/>
          </p:cNvSpPr>
          <p:nvPr>
            <p:ph type="sldNum" sz="quarter" idx="12"/>
          </p:nvPr>
        </p:nvSpPr>
        <p:spPr/>
        <p:txBody>
          <a:bodyPr/>
          <a:lstStyle/>
          <a:p>
            <a:fld id="{DEA19E0E-33C5-407F-B9FB-31BDCF2C117F}" type="slidenum">
              <a:rPr lang="zh-CN" altLang="en-US" smtClean="0"/>
              <a:pPr/>
              <a:t>8</a:t>
            </a:fld>
            <a:endParaRPr lang="zh-CN" altLang="en-US" dirty="0"/>
          </a:p>
        </p:txBody>
      </p:sp>
      <p:sp>
        <p:nvSpPr>
          <p:cNvPr id="10" name="内容占位符 2">
            <a:extLst>
              <a:ext uri="{FF2B5EF4-FFF2-40B4-BE49-F238E27FC236}">
                <a16:creationId xmlns:a16="http://schemas.microsoft.com/office/drawing/2014/main" xmlns="" id="{BF6A1EF0-93D3-4457-BB85-793C75515917}"/>
              </a:ext>
            </a:extLst>
          </p:cNvPr>
          <p:cNvSpPr txBox="1">
            <a:spLocks/>
          </p:cNvSpPr>
          <p:nvPr/>
        </p:nvSpPr>
        <p:spPr>
          <a:xfrm>
            <a:off x="2747395" y="4144871"/>
            <a:ext cx="8336197" cy="2171247"/>
          </a:xfrm>
          <a:prstGeom prst="rect">
            <a:avLst/>
          </a:prstGeom>
          <a:ln>
            <a:noFill/>
          </a:ln>
        </p:spPr>
        <p:txBody>
          <a:bodyPr vert="horz" lIns="90000" tIns="0" rIns="91440" bIns="0" rtlCol="0">
            <a:normAutofit/>
          </a:bodyPr>
          <a:lstStyle>
            <a:lvl1pPr marL="228587" indent="-228587" algn="l" defTabSz="914347" rtl="0" eaLnBrk="1" fontAlgn="ctr" latinLnBrk="0" hangingPunct="1">
              <a:lnSpc>
                <a:spcPct val="100000"/>
              </a:lnSpc>
              <a:spcBef>
                <a:spcPts val="300"/>
              </a:spcBef>
              <a:spcAft>
                <a:spcPts val="0"/>
              </a:spcAft>
              <a:buSzPct val="90000"/>
              <a:buFontTx/>
              <a:buBlip>
                <a:blip r:embed="rId3"/>
              </a:buBlip>
              <a:defRPr lang="zh-CN" altLang="en-US" sz="2800" b="0" kern="1200" baseline="0" dirty="0" smtClean="0">
                <a:solidFill>
                  <a:srgbClr val="002060"/>
                </a:solidFill>
                <a:latin typeface="Arial" panose="020B0604020202020204" pitchFamily="34" charset="0"/>
                <a:ea typeface="黑体" panose="02010609060101010101" pitchFamily="49" charset="-122"/>
                <a:cs typeface="Arial" panose="020B0604020202020204" pitchFamily="34" charset="0"/>
              </a:defRPr>
            </a:lvl1pPr>
            <a:lvl2pPr marL="361950" indent="-184150" algn="l" defTabSz="914347" rtl="0" eaLnBrk="1" latinLnBrk="0" hangingPunct="1">
              <a:lnSpc>
                <a:spcPct val="100000"/>
              </a:lnSpc>
              <a:spcBef>
                <a:spcPts val="300"/>
              </a:spcBef>
              <a:spcAft>
                <a:spcPts val="0"/>
              </a:spcAft>
              <a:buSzPct val="120000"/>
              <a:buFontTx/>
              <a:buBlip>
                <a:blip r:embed="rId4"/>
              </a:buBlip>
              <a:defRPr sz="2400" b="0" kern="1200" baseline="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defRPr>
            </a:lvl2pPr>
            <a:lvl3pPr marL="450850" indent="-184150" algn="l" defTabSz="914347" rtl="0" eaLnBrk="1" latinLnBrk="0" hangingPunct="1">
              <a:lnSpc>
                <a:spcPct val="100000"/>
              </a:lnSpc>
              <a:spcBef>
                <a:spcPts val="300"/>
              </a:spcBef>
              <a:spcAft>
                <a:spcPts val="0"/>
              </a:spcAft>
              <a:buClr>
                <a:schemeClr val="tx1"/>
              </a:buClr>
              <a:buSzPct val="90000"/>
              <a:buFont typeface="Wingdings" panose="05000000000000000000" pitchFamily="2" charset="2"/>
              <a:buChar char="]"/>
              <a:defRPr sz="1800" b="0" kern="1200" baseline="0">
                <a:solidFill>
                  <a:schemeClr val="accent4">
                    <a:lumMod val="50000"/>
                  </a:schemeClr>
                </a:solidFill>
                <a:latin typeface="Arial" panose="020B0604020202020204" pitchFamily="34" charset="0"/>
                <a:ea typeface="微软雅黑" panose="020B0503020204020204" pitchFamily="34" charset="-122"/>
                <a:cs typeface="Arial" panose="020B0604020202020204" pitchFamily="34" charset="0"/>
              </a:defRPr>
            </a:lvl3pPr>
            <a:lvl4pPr marL="1600105"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4pPr>
            <a:lvl5pPr marL="2057278"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5pPr>
            <a:lvl6pPr marL="2514451"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79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69"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457200" indent="-457200">
              <a:spcBef>
                <a:spcPts val="600"/>
              </a:spcBef>
              <a:buAutoNum type="arabicPeriod"/>
            </a:pPr>
            <a:r>
              <a:rPr lang="zh-CN" altLang="en-US" sz="1800" dirty="0" smtClean="0">
                <a:solidFill>
                  <a:schemeClr val="tx2"/>
                </a:solidFill>
              </a:rPr>
              <a:t>从包含能量方程的扰动</a:t>
            </a:r>
            <a:r>
              <a:rPr lang="zh-CN" altLang="en-US" sz="1800" dirty="0">
                <a:solidFill>
                  <a:schemeClr val="tx2"/>
                </a:solidFill>
              </a:rPr>
              <a:t>量</a:t>
            </a:r>
            <a:r>
              <a:rPr lang="zh-CN" altLang="en-US" sz="1800" dirty="0" smtClean="0">
                <a:solidFill>
                  <a:schemeClr val="tx2"/>
                </a:solidFill>
              </a:rPr>
              <a:t>形式线性欧拉方程出发，推导波数域下包含</a:t>
            </a:r>
            <a:r>
              <a:rPr lang="en-US" altLang="zh-CN" sz="1800" dirty="0" err="1" smtClean="0">
                <a:solidFill>
                  <a:schemeClr val="tx2"/>
                </a:solidFill>
              </a:rPr>
              <a:t>Ingard</a:t>
            </a:r>
            <a:r>
              <a:rPr lang="en-US" altLang="zh-CN" sz="1800" dirty="0" smtClean="0">
                <a:solidFill>
                  <a:schemeClr val="tx2"/>
                </a:solidFill>
              </a:rPr>
              <a:t>-Myers</a:t>
            </a:r>
            <a:r>
              <a:rPr lang="zh-CN" altLang="en-US" sz="1800" dirty="0" smtClean="0">
                <a:solidFill>
                  <a:schemeClr val="tx2"/>
                </a:solidFill>
              </a:rPr>
              <a:t>边界条件的特征方程，并利用配置法求解得到</a:t>
            </a:r>
            <a:r>
              <a:rPr lang="zh-CN" altLang="en-US" sz="1800" dirty="0">
                <a:solidFill>
                  <a:schemeClr val="tx2"/>
                </a:solidFill>
              </a:rPr>
              <a:t>轴向</a:t>
            </a:r>
            <a:r>
              <a:rPr lang="zh-CN" altLang="en-US" sz="1800" dirty="0" smtClean="0">
                <a:solidFill>
                  <a:schemeClr val="tx2"/>
                </a:solidFill>
              </a:rPr>
              <a:t>波数。</a:t>
            </a:r>
            <a:endParaRPr lang="en-US" altLang="zh-CN" sz="1800" dirty="0" smtClean="0">
              <a:solidFill>
                <a:schemeClr val="tx2"/>
              </a:solidFill>
            </a:endParaRPr>
          </a:p>
          <a:p>
            <a:pPr marL="457200" indent="-457200">
              <a:spcBef>
                <a:spcPts val="600"/>
              </a:spcBef>
              <a:buAutoNum type="arabicPeriod"/>
            </a:pPr>
            <a:r>
              <a:rPr lang="zh-CN" altLang="en-US" sz="1800" dirty="0" smtClean="0">
                <a:solidFill>
                  <a:schemeClr val="tx2"/>
                </a:solidFill>
              </a:rPr>
              <a:t>类比</a:t>
            </a:r>
            <a:r>
              <a:rPr lang="en-US" altLang="zh-CN" sz="1800" dirty="0" err="1">
                <a:solidFill>
                  <a:schemeClr val="tx2"/>
                </a:solidFill>
              </a:rPr>
              <a:t>Lighthill</a:t>
            </a:r>
            <a:r>
              <a:rPr lang="zh-CN" altLang="en-US" sz="1800" dirty="0">
                <a:solidFill>
                  <a:schemeClr val="tx2"/>
                </a:solidFill>
              </a:rPr>
              <a:t>声类比方程，重新</a:t>
            </a:r>
            <a:r>
              <a:rPr lang="zh-CN" altLang="en-US" sz="1800" dirty="0" smtClean="0">
                <a:solidFill>
                  <a:schemeClr val="tx2"/>
                </a:solidFill>
              </a:rPr>
              <a:t>整理欧拉方程为</a:t>
            </a:r>
            <a:r>
              <a:rPr lang="zh-CN" altLang="en-US" sz="1800" dirty="0">
                <a:solidFill>
                  <a:schemeClr val="tx2"/>
                </a:solidFill>
              </a:rPr>
              <a:t>六阶线性算子作用下的压力扰动的</a:t>
            </a:r>
            <a:r>
              <a:rPr lang="zh-CN" altLang="en-US" sz="1800" dirty="0" smtClean="0">
                <a:solidFill>
                  <a:schemeClr val="tx2"/>
                </a:solidFill>
              </a:rPr>
              <a:t>形式，推导旋流条件下的单极子和偶极子格林函数。</a:t>
            </a:r>
            <a:endParaRPr lang="en-US" altLang="zh-CN" sz="1800" dirty="0" smtClean="0">
              <a:solidFill>
                <a:schemeClr val="tx2"/>
              </a:solidFill>
            </a:endParaRPr>
          </a:p>
          <a:p>
            <a:pPr marL="457200" indent="-457200">
              <a:spcBef>
                <a:spcPts val="600"/>
              </a:spcBef>
              <a:buAutoNum type="arabicPeriod"/>
            </a:pPr>
            <a:r>
              <a:rPr lang="zh-CN" altLang="en-US" sz="1800" dirty="0" smtClean="0">
                <a:solidFill>
                  <a:schemeClr val="tx2"/>
                </a:solidFill>
              </a:rPr>
              <a:t>从圆管</a:t>
            </a:r>
            <a:r>
              <a:rPr lang="en-US" altLang="zh-CN" sz="1800" dirty="0" err="1" smtClean="0">
                <a:solidFill>
                  <a:schemeClr val="tx2"/>
                </a:solidFill>
              </a:rPr>
              <a:t>Goldenveizer&amp;Novozhilov</a:t>
            </a:r>
            <a:r>
              <a:rPr lang="zh-CN" altLang="en-US" sz="1800" dirty="0" smtClean="0">
                <a:solidFill>
                  <a:schemeClr val="tx2"/>
                </a:solidFill>
              </a:rPr>
              <a:t>阻抗矩阵出发，推导波数域下的声</a:t>
            </a:r>
            <a:r>
              <a:rPr lang="en-US" altLang="zh-CN" sz="1800" dirty="0" smtClean="0">
                <a:solidFill>
                  <a:schemeClr val="tx2"/>
                </a:solidFill>
              </a:rPr>
              <a:t>-</a:t>
            </a:r>
            <a:r>
              <a:rPr lang="zh-CN" altLang="en-US" sz="1800" dirty="0" smtClean="0">
                <a:solidFill>
                  <a:schemeClr val="tx2"/>
                </a:solidFill>
              </a:rPr>
              <a:t>固耦合方程，最终通过管道内壁面响应函数求解管道应力及远场传播</a:t>
            </a:r>
            <a:r>
              <a:rPr lang="zh-CN" altLang="en-US" sz="2000" dirty="0" smtClean="0">
                <a:solidFill>
                  <a:schemeClr val="tx2"/>
                </a:solidFill>
              </a:rPr>
              <a:t>。</a:t>
            </a:r>
            <a:endParaRPr lang="en-US" altLang="zh-CN" sz="2000" dirty="0" smtClean="0">
              <a:solidFill>
                <a:schemeClr val="tx2"/>
              </a:solidFill>
            </a:endParaRPr>
          </a:p>
          <a:p>
            <a:pPr marL="457200" indent="-457200">
              <a:spcBef>
                <a:spcPts val="600"/>
              </a:spcBef>
              <a:buAutoNum type="arabicPeriod"/>
            </a:pPr>
            <a:endParaRPr lang="en-US" altLang="zh-CN" sz="2000" dirty="0" smtClean="0">
              <a:solidFill>
                <a:srgbClr val="FF0000"/>
              </a:solidFill>
            </a:endParaRPr>
          </a:p>
        </p:txBody>
      </p:sp>
      <p:sp>
        <p:nvSpPr>
          <p:cNvPr id="59" name="内容占位符 2">
            <a:extLst>
              <a:ext uri="{FF2B5EF4-FFF2-40B4-BE49-F238E27FC236}">
                <a16:creationId xmlns:a16="http://schemas.microsoft.com/office/drawing/2014/main" xmlns="" id="{9D6C4CD6-4A53-4431-9BDD-B1BE38587585}"/>
              </a:ext>
            </a:extLst>
          </p:cNvPr>
          <p:cNvSpPr txBox="1">
            <a:spLocks/>
          </p:cNvSpPr>
          <p:nvPr/>
        </p:nvSpPr>
        <p:spPr>
          <a:xfrm>
            <a:off x="1011879" y="4022493"/>
            <a:ext cx="1765811" cy="1924826"/>
          </a:xfrm>
          <a:prstGeom prst="rect">
            <a:avLst/>
          </a:prstGeom>
          <a:solidFill>
            <a:srgbClr val="92D050"/>
          </a:solidFill>
        </p:spPr>
        <p:txBody>
          <a:bodyPr vert="horz" lIns="90000" tIns="0" rIns="91440" bIns="0" rtlCol="0">
            <a:noAutofit/>
          </a:bodyPr>
          <a:lstStyle>
            <a:lvl1pPr marL="228587" indent="-228587" algn="l" defTabSz="914347" rtl="0" eaLnBrk="1" fontAlgn="ctr" latinLnBrk="0" hangingPunct="1">
              <a:lnSpc>
                <a:spcPct val="100000"/>
              </a:lnSpc>
              <a:spcBef>
                <a:spcPts val="300"/>
              </a:spcBef>
              <a:spcAft>
                <a:spcPts val="0"/>
              </a:spcAft>
              <a:buSzPct val="90000"/>
              <a:buFontTx/>
              <a:buBlip>
                <a:blip r:embed="rId3"/>
              </a:buBlip>
              <a:defRPr lang="zh-CN" altLang="en-US" sz="2800" b="0" kern="1200" baseline="0" dirty="0" smtClean="0">
                <a:solidFill>
                  <a:srgbClr val="002060"/>
                </a:solidFill>
                <a:latin typeface="Arial" panose="020B0604020202020204" pitchFamily="34" charset="0"/>
                <a:ea typeface="黑体" panose="02010609060101010101" pitchFamily="49" charset="-122"/>
                <a:cs typeface="Arial" panose="020B0604020202020204" pitchFamily="34" charset="0"/>
              </a:defRPr>
            </a:lvl1pPr>
            <a:lvl2pPr marL="361950" indent="-184150" algn="l" defTabSz="914347" rtl="0" eaLnBrk="1" latinLnBrk="0" hangingPunct="1">
              <a:lnSpc>
                <a:spcPct val="100000"/>
              </a:lnSpc>
              <a:spcBef>
                <a:spcPts val="300"/>
              </a:spcBef>
              <a:spcAft>
                <a:spcPts val="0"/>
              </a:spcAft>
              <a:buSzPct val="120000"/>
              <a:buFontTx/>
              <a:buBlip>
                <a:blip r:embed="rId4"/>
              </a:buBlip>
              <a:defRPr sz="2400" b="0" kern="1200" baseline="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defRPr>
            </a:lvl2pPr>
            <a:lvl3pPr marL="450850" indent="-184150" algn="l" defTabSz="914347" rtl="0" eaLnBrk="1" latinLnBrk="0" hangingPunct="1">
              <a:lnSpc>
                <a:spcPct val="100000"/>
              </a:lnSpc>
              <a:spcBef>
                <a:spcPts val="300"/>
              </a:spcBef>
              <a:spcAft>
                <a:spcPts val="0"/>
              </a:spcAft>
              <a:buClr>
                <a:schemeClr val="tx1"/>
              </a:buClr>
              <a:buSzPct val="90000"/>
              <a:buFont typeface="Wingdings" panose="05000000000000000000" pitchFamily="2" charset="2"/>
              <a:buChar char="]"/>
              <a:defRPr sz="1800" b="0" kern="1200" baseline="0">
                <a:solidFill>
                  <a:schemeClr val="accent4">
                    <a:lumMod val="50000"/>
                  </a:schemeClr>
                </a:solidFill>
                <a:latin typeface="Arial" panose="020B0604020202020204" pitchFamily="34" charset="0"/>
                <a:ea typeface="微软雅黑" panose="020B0503020204020204" pitchFamily="34" charset="-122"/>
                <a:cs typeface="Arial" panose="020B0604020202020204" pitchFamily="34" charset="0"/>
              </a:defRPr>
            </a:lvl3pPr>
            <a:lvl4pPr marL="1600105"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4pPr>
            <a:lvl5pPr marL="2057278"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5pPr>
            <a:lvl6pPr marL="2514451"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79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69"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zh-CN" altLang="en-US" sz="4000" dirty="0" smtClean="0"/>
              <a:t>  具体</a:t>
            </a:r>
            <a:endParaRPr lang="en-US" altLang="zh-CN" sz="4000" dirty="0"/>
          </a:p>
          <a:p>
            <a:pPr marL="0" indent="0">
              <a:buFontTx/>
              <a:buNone/>
            </a:pPr>
            <a:r>
              <a:rPr lang="zh-CN" altLang="en-US" sz="4000" dirty="0" smtClean="0"/>
              <a:t>  方法</a:t>
            </a:r>
            <a:endParaRPr lang="zh-CN" altLang="en-US" sz="4000" dirty="0"/>
          </a:p>
        </p:txBody>
      </p:sp>
      <p:grpSp>
        <p:nvGrpSpPr>
          <p:cNvPr id="12" name="组合 11"/>
          <p:cNvGrpSpPr/>
          <p:nvPr/>
        </p:nvGrpSpPr>
        <p:grpSpPr>
          <a:xfrm>
            <a:off x="1003178" y="1432227"/>
            <a:ext cx="9903047" cy="2511375"/>
            <a:chOff x="2165352" y="2910074"/>
            <a:chExt cx="10350689" cy="2811890"/>
          </a:xfrm>
        </p:grpSpPr>
        <p:sp>
          <p:nvSpPr>
            <p:cNvPr id="9" name="内容占位符 2">
              <a:extLst>
                <a:ext uri="{FF2B5EF4-FFF2-40B4-BE49-F238E27FC236}">
                  <a16:creationId xmlns:a16="http://schemas.microsoft.com/office/drawing/2014/main" xmlns="" id="{9D6C4CD6-4A53-4431-9BDD-B1BE38587585}"/>
                </a:ext>
              </a:extLst>
            </p:cNvPr>
            <p:cNvSpPr txBox="1">
              <a:spLocks/>
            </p:cNvSpPr>
            <p:nvPr/>
          </p:nvSpPr>
          <p:spPr>
            <a:xfrm>
              <a:off x="2165352" y="2915961"/>
              <a:ext cx="1845630" cy="2806003"/>
            </a:xfrm>
            <a:prstGeom prst="rect">
              <a:avLst/>
            </a:prstGeom>
            <a:solidFill>
              <a:srgbClr val="92D050"/>
            </a:solidFill>
          </p:spPr>
          <p:txBody>
            <a:bodyPr vert="horz" lIns="90000" tIns="0" rIns="91440" bIns="0" rtlCol="0">
              <a:noAutofit/>
            </a:bodyPr>
            <a:lstStyle>
              <a:lvl1pPr marL="228587" indent="-228587" algn="l" defTabSz="914347" rtl="0" eaLnBrk="1" fontAlgn="ctr" latinLnBrk="0" hangingPunct="1">
                <a:lnSpc>
                  <a:spcPct val="100000"/>
                </a:lnSpc>
                <a:spcBef>
                  <a:spcPts val="300"/>
                </a:spcBef>
                <a:spcAft>
                  <a:spcPts val="0"/>
                </a:spcAft>
                <a:buSzPct val="90000"/>
                <a:buFontTx/>
                <a:buBlip>
                  <a:blip r:embed="rId3"/>
                </a:buBlip>
                <a:defRPr lang="zh-CN" altLang="en-US" sz="2800" b="0" kern="1200" baseline="0" dirty="0" smtClean="0">
                  <a:solidFill>
                    <a:srgbClr val="002060"/>
                  </a:solidFill>
                  <a:latin typeface="Arial" panose="020B0604020202020204" pitchFamily="34" charset="0"/>
                  <a:ea typeface="黑体" panose="02010609060101010101" pitchFamily="49" charset="-122"/>
                  <a:cs typeface="Arial" panose="020B0604020202020204" pitchFamily="34" charset="0"/>
                </a:defRPr>
              </a:lvl1pPr>
              <a:lvl2pPr marL="361950" indent="-184150" algn="l" defTabSz="914347" rtl="0" eaLnBrk="1" latinLnBrk="0" hangingPunct="1">
                <a:lnSpc>
                  <a:spcPct val="100000"/>
                </a:lnSpc>
                <a:spcBef>
                  <a:spcPts val="300"/>
                </a:spcBef>
                <a:spcAft>
                  <a:spcPts val="0"/>
                </a:spcAft>
                <a:buSzPct val="120000"/>
                <a:buFontTx/>
                <a:buBlip>
                  <a:blip r:embed="rId4"/>
                </a:buBlip>
                <a:defRPr sz="2400" b="0" kern="1200" baseline="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defRPr>
              </a:lvl2pPr>
              <a:lvl3pPr marL="450850" indent="-184150" algn="l" defTabSz="914347" rtl="0" eaLnBrk="1" latinLnBrk="0" hangingPunct="1">
                <a:lnSpc>
                  <a:spcPct val="100000"/>
                </a:lnSpc>
                <a:spcBef>
                  <a:spcPts val="300"/>
                </a:spcBef>
                <a:spcAft>
                  <a:spcPts val="0"/>
                </a:spcAft>
                <a:buClr>
                  <a:schemeClr val="tx1"/>
                </a:buClr>
                <a:buSzPct val="90000"/>
                <a:buFont typeface="Wingdings" panose="05000000000000000000" pitchFamily="2" charset="2"/>
                <a:buChar char="]"/>
                <a:defRPr sz="1800" b="0" kern="1200" baseline="0">
                  <a:solidFill>
                    <a:schemeClr val="accent4">
                      <a:lumMod val="50000"/>
                    </a:schemeClr>
                  </a:solidFill>
                  <a:latin typeface="Arial" panose="020B0604020202020204" pitchFamily="34" charset="0"/>
                  <a:ea typeface="微软雅黑" panose="020B0503020204020204" pitchFamily="34" charset="-122"/>
                  <a:cs typeface="Arial" panose="020B0604020202020204" pitchFamily="34" charset="0"/>
                </a:defRPr>
              </a:lvl3pPr>
              <a:lvl4pPr marL="1600105"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4pPr>
              <a:lvl5pPr marL="2057278"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5pPr>
              <a:lvl6pPr marL="2514451"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79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69"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FontTx/>
                <a:buNone/>
              </a:pPr>
              <a:endParaRPr lang="en-US" altLang="zh-CN" sz="4000" dirty="0" smtClean="0"/>
            </a:p>
            <a:p>
              <a:pPr marL="0" indent="0">
                <a:buFontTx/>
                <a:buNone/>
              </a:pPr>
              <a:r>
                <a:rPr lang="zh-CN" altLang="en-US" sz="4000" dirty="0" smtClean="0"/>
                <a:t>  研究</a:t>
              </a:r>
              <a:endParaRPr lang="en-US" altLang="zh-CN" sz="4000" dirty="0" smtClean="0"/>
            </a:p>
            <a:p>
              <a:pPr marL="0" indent="0">
                <a:buFontTx/>
                <a:buNone/>
              </a:pPr>
              <a:r>
                <a:rPr lang="zh-CN" altLang="en-US" sz="4000" dirty="0" smtClean="0"/>
                <a:t>  问题</a:t>
              </a:r>
              <a:endParaRPr lang="zh-CN" altLang="en-US" sz="4000" dirty="0"/>
            </a:p>
          </p:txBody>
        </p:sp>
        <p:sp>
          <p:nvSpPr>
            <p:cNvPr id="7" name="等号 6">
              <a:extLst>
                <a:ext uri="{FF2B5EF4-FFF2-40B4-BE49-F238E27FC236}">
                  <a16:creationId xmlns:a16="http://schemas.microsoft.com/office/drawing/2014/main" xmlns="" id="{EDC74D92-92C3-47E8-99BC-3216B8119902}"/>
                </a:ext>
              </a:extLst>
            </p:cNvPr>
            <p:cNvSpPr/>
            <p:nvPr/>
          </p:nvSpPr>
          <p:spPr>
            <a:xfrm>
              <a:off x="3988412" y="3086349"/>
              <a:ext cx="469692" cy="531208"/>
            </a:xfrm>
            <a:prstGeom prst="mathEqual">
              <a:avLst/>
            </a:prstGeom>
            <a:solidFill>
              <a:srgbClr val="C0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solidFill>
                  <a:schemeClr val="tx1"/>
                </a:solidFill>
              </a:endParaRPr>
            </a:p>
          </p:txBody>
        </p:sp>
        <p:sp>
          <p:nvSpPr>
            <p:cNvPr id="11" name="内容占位符 2">
              <a:extLst>
                <a:ext uri="{FF2B5EF4-FFF2-40B4-BE49-F238E27FC236}">
                  <a16:creationId xmlns:a16="http://schemas.microsoft.com/office/drawing/2014/main" xmlns="" id="{6375BAE3-FD03-45B2-9914-EF550E10CB07}"/>
                </a:ext>
              </a:extLst>
            </p:cNvPr>
            <p:cNvSpPr txBox="1">
              <a:spLocks/>
            </p:cNvSpPr>
            <p:nvPr/>
          </p:nvSpPr>
          <p:spPr>
            <a:xfrm>
              <a:off x="4480572" y="2910075"/>
              <a:ext cx="2143798" cy="799642"/>
            </a:xfrm>
            <a:prstGeom prst="rect">
              <a:avLst/>
            </a:prstGeom>
            <a:solidFill>
              <a:srgbClr val="92D050"/>
            </a:solidFill>
          </p:spPr>
          <p:txBody>
            <a:bodyPr vert="horz" lIns="90000" tIns="0" rIns="91440" bIns="0" rtlCol="0">
              <a:noAutofit/>
            </a:bodyPr>
            <a:lstStyle>
              <a:lvl1pPr marL="228587" indent="-228587" algn="l" defTabSz="914347" rtl="0" eaLnBrk="1" fontAlgn="ctr" latinLnBrk="0" hangingPunct="1">
                <a:lnSpc>
                  <a:spcPct val="100000"/>
                </a:lnSpc>
                <a:spcBef>
                  <a:spcPts val="300"/>
                </a:spcBef>
                <a:spcAft>
                  <a:spcPts val="0"/>
                </a:spcAft>
                <a:buSzPct val="90000"/>
                <a:buFontTx/>
                <a:buBlip>
                  <a:blip r:embed="rId3"/>
                </a:buBlip>
                <a:defRPr lang="zh-CN" altLang="en-US" sz="2800" b="0" kern="1200" baseline="0" dirty="0" smtClean="0">
                  <a:solidFill>
                    <a:srgbClr val="002060"/>
                  </a:solidFill>
                  <a:latin typeface="Arial" panose="020B0604020202020204" pitchFamily="34" charset="0"/>
                  <a:ea typeface="黑体" panose="02010609060101010101" pitchFamily="49" charset="-122"/>
                  <a:cs typeface="Arial" panose="020B0604020202020204" pitchFamily="34" charset="0"/>
                </a:defRPr>
              </a:lvl1pPr>
              <a:lvl2pPr marL="361950" indent="-184150" algn="l" defTabSz="914347" rtl="0" eaLnBrk="1" latinLnBrk="0" hangingPunct="1">
                <a:lnSpc>
                  <a:spcPct val="100000"/>
                </a:lnSpc>
                <a:spcBef>
                  <a:spcPts val="300"/>
                </a:spcBef>
                <a:spcAft>
                  <a:spcPts val="0"/>
                </a:spcAft>
                <a:buSzPct val="120000"/>
                <a:buFontTx/>
                <a:buBlip>
                  <a:blip r:embed="rId4"/>
                </a:buBlip>
                <a:defRPr sz="2400" b="0" kern="1200" baseline="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defRPr>
              </a:lvl2pPr>
              <a:lvl3pPr marL="450850" indent="-184150" algn="l" defTabSz="914347" rtl="0" eaLnBrk="1" latinLnBrk="0" hangingPunct="1">
                <a:lnSpc>
                  <a:spcPct val="100000"/>
                </a:lnSpc>
                <a:spcBef>
                  <a:spcPts val="300"/>
                </a:spcBef>
                <a:spcAft>
                  <a:spcPts val="0"/>
                </a:spcAft>
                <a:buClr>
                  <a:schemeClr val="tx1"/>
                </a:buClr>
                <a:buSzPct val="90000"/>
                <a:buFont typeface="Wingdings" panose="05000000000000000000" pitchFamily="2" charset="2"/>
                <a:buChar char="]"/>
                <a:defRPr sz="1800" b="0" kern="1200" baseline="0">
                  <a:solidFill>
                    <a:schemeClr val="accent4">
                      <a:lumMod val="50000"/>
                    </a:schemeClr>
                  </a:solidFill>
                  <a:latin typeface="Arial" panose="020B0604020202020204" pitchFamily="34" charset="0"/>
                  <a:ea typeface="微软雅黑" panose="020B0503020204020204" pitchFamily="34" charset="-122"/>
                  <a:cs typeface="Arial" panose="020B0604020202020204" pitchFamily="34" charset="0"/>
                </a:defRPr>
              </a:lvl3pPr>
              <a:lvl4pPr marL="1600105"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4pPr>
              <a:lvl5pPr marL="2057278"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5pPr>
              <a:lvl6pPr marL="2514451"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79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69"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zh-CN" altLang="en-US" dirty="0" smtClean="0"/>
                <a:t>管道声</a:t>
              </a:r>
              <a:r>
                <a:rPr lang="zh-CN" altLang="en-US" dirty="0"/>
                <a:t>模态</a:t>
              </a:r>
            </a:p>
          </p:txBody>
        </p:sp>
        <p:sp>
          <p:nvSpPr>
            <p:cNvPr id="8" name="加号 7">
              <a:extLst>
                <a:ext uri="{FF2B5EF4-FFF2-40B4-BE49-F238E27FC236}">
                  <a16:creationId xmlns:a16="http://schemas.microsoft.com/office/drawing/2014/main" xmlns="" id="{342E7843-19FF-47BA-B1C7-18AF61B69EED}"/>
                </a:ext>
              </a:extLst>
            </p:cNvPr>
            <p:cNvSpPr/>
            <p:nvPr/>
          </p:nvSpPr>
          <p:spPr>
            <a:xfrm>
              <a:off x="6638696" y="3097272"/>
              <a:ext cx="452063" cy="434912"/>
            </a:xfrm>
            <a:prstGeom prst="mathPl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内容占位符 2">
              <a:extLst>
                <a:ext uri="{FF2B5EF4-FFF2-40B4-BE49-F238E27FC236}">
                  <a16:creationId xmlns:a16="http://schemas.microsoft.com/office/drawing/2014/main" xmlns="" id="{7F9E54D6-EAC4-445A-9087-8613FD8BE8FE}"/>
                </a:ext>
              </a:extLst>
            </p:cNvPr>
            <p:cNvSpPr txBox="1">
              <a:spLocks/>
            </p:cNvSpPr>
            <p:nvPr/>
          </p:nvSpPr>
          <p:spPr>
            <a:xfrm>
              <a:off x="7169494" y="2910074"/>
              <a:ext cx="2231133" cy="784763"/>
            </a:xfrm>
            <a:prstGeom prst="rect">
              <a:avLst/>
            </a:prstGeom>
            <a:solidFill>
              <a:srgbClr val="92D050"/>
            </a:solidFill>
          </p:spPr>
          <p:txBody>
            <a:bodyPr vert="horz" lIns="90000" tIns="0" rIns="91440" bIns="0" rtlCol="0">
              <a:noAutofit/>
            </a:bodyPr>
            <a:lstStyle>
              <a:lvl1pPr marL="228587" indent="-228587" algn="l" defTabSz="914347" rtl="0" eaLnBrk="1" fontAlgn="ctr" latinLnBrk="0" hangingPunct="1">
                <a:lnSpc>
                  <a:spcPct val="100000"/>
                </a:lnSpc>
                <a:spcBef>
                  <a:spcPts val="300"/>
                </a:spcBef>
                <a:spcAft>
                  <a:spcPts val="0"/>
                </a:spcAft>
                <a:buSzPct val="90000"/>
                <a:buFontTx/>
                <a:buBlip>
                  <a:blip r:embed="rId3"/>
                </a:buBlip>
                <a:defRPr lang="zh-CN" altLang="en-US" sz="2800" b="0" kern="1200" baseline="0" dirty="0" smtClean="0">
                  <a:solidFill>
                    <a:srgbClr val="002060"/>
                  </a:solidFill>
                  <a:latin typeface="Arial" panose="020B0604020202020204" pitchFamily="34" charset="0"/>
                  <a:ea typeface="黑体" panose="02010609060101010101" pitchFamily="49" charset="-122"/>
                  <a:cs typeface="Arial" panose="020B0604020202020204" pitchFamily="34" charset="0"/>
                </a:defRPr>
              </a:lvl1pPr>
              <a:lvl2pPr marL="361950" indent="-184150" algn="l" defTabSz="914347" rtl="0" eaLnBrk="1" latinLnBrk="0" hangingPunct="1">
                <a:lnSpc>
                  <a:spcPct val="100000"/>
                </a:lnSpc>
                <a:spcBef>
                  <a:spcPts val="300"/>
                </a:spcBef>
                <a:spcAft>
                  <a:spcPts val="0"/>
                </a:spcAft>
                <a:buSzPct val="120000"/>
                <a:buFontTx/>
                <a:buBlip>
                  <a:blip r:embed="rId4"/>
                </a:buBlip>
                <a:defRPr sz="2400" b="0" kern="1200" baseline="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defRPr>
              </a:lvl2pPr>
              <a:lvl3pPr marL="450850" indent="-184150" algn="l" defTabSz="914347" rtl="0" eaLnBrk="1" latinLnBrk="0" hangingPunct="1">
                <a:lnSpc>
                  <a:spcPct val="100000"/>
                </a:lnSpc>
                <a:spcBef>
                  <a:spcPts val="300"/>
                </a:spcBef>
                <a:spcAft>
                  <a:spcPts val="0"/>
                </a:spcAft>
                <a:buClr>
                  <a:schemeClr val="tx1"/>
                </a:buClr>
                <a:buSzPct val="90000"/>
                <a:buFont typeface="Wingdings" panose="05000000000000000000" pitchFamily="2" charset="2"/>
                <a:buChar char="]"/>
                <a:defRPr sz="1800" b="0" kern="1200" baseline="0">
                  <a:solidFill>
                    <a:schemeClr val="accent4">
                      <a:lumMod val="50000"/>
                    </a:schemeClr>
                  </a:solidFill>
                  <a:latin typeface="Arial" panose="020B0604020202020204" pitchFamily="34" charset="0"/>
                  <a:ea typeface="微软雅黑" panose="020B0503020204020204" pitchFamily="34" charset="-122"/>
                  <a:cs typeface="Arial" panose="020B0604020202020204" pitchFamily="34" charset="0"/>
                </a:defRPr>
              </a:lvl3pPr>
              <a:lvl4pPr marL="1600105"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4pPr>
              <a:lvl5pPr marL="2057278"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5pPr>
              <a:lvl6pPr marL="2514451"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79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69"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zh-CN" altLang="en-US" sz="2400" dirty="0"/>
                <a:t>旋流管道</a:t>
              </a:r>
              <a:r>
                <a:rPr lang="zh-CN" altLang="en-US" sz="2400" dirty="0" smtClean="0"/>
                <a:t>格林公式  </a:t>
              </a:r>
              <a:endParaRPr lang="zh-CN" altLang="en-US" sz="2400" dirty="0"/>
            </a:p>
          </p:txBody>
        </p:sp>
        <p:sp>
          <p:nvSpPr>
            <p:cNvPr id="14" name="内容占位符 2">
              <a:extLst>
                <a:ext uri="{FF2B5EF4-FFF2-40B4-BE49-F238E27FC236}">
                  <a16:creationId xmlns:a16="http://schemas.microsoft.com/office/drawing/2014/main" xmlns="" id="{B779D758-B8A6-4F04-B95C-250EE9B18E31}"/>
                </a:ext>
              </a:extLst>
            </p:cNvPr>
            <p:cNvSpPr txBox="1">
              <a:spLocks/>
            </p:cNvSpPr>
            <p:nvPr/>
          </p:nvSpPr>
          <p:spPr>
            <a:xfrm>
              <a:off x="9942557" y="2910074"/>
              <a:ext cx="2573484" cy="799643"/>
            </a:xfrm>
            <a:prstGeom prst="rect">
              <a:avLst/>
            </a:prstGeom>
            <a:solidFill>
              <a:srgbClr val="92D050"/>
            </a:solidFill>
          </p:spPr>
          <p:txBody>
            <a:bodyPr vert="horz" lIns="90000" tIns="0" rIns="91440" bIns="0" rtlCol="0">
              <a:normAutofit lnSpcReduction="10000"/>
            </a:bodyPr>
            <a:lstStyle>
              <a:lvl1pPr marL="228587" indent="-228587" algn="l" defTabSz="914347" rtl="0" eaLnBrk="1" fontAlgn="ctr" latinLnBrk="0" hangingPunct="1">
                <a:lnSpc>
                  <a:spcPct val="100000"/>
                </a:lnSpc>
                <a:spcBef>
                  <a:spcPts val="300"/>
                </a:spcBef>
                <a:spcAft>
                  <a:spcPts val="0"/>
                </a:spcAft>
                <a:buSzPct val="90000"/>
                <a:buFontTx/>
                <a:buBlip>
                  <a:blip r:embed="rId3"/>
                </a:buBlip>
                <a:defRPr lang="zh-CN" altLang="en-US" sz="2800" b="0" kern="1200" baseline="0" dirty="0" smtClean="0">
                  <a:solidFill>
                    <a:srgbClr val="002060"/>
                  </a:solidFill>
                  <a:latin typeface="Arial" panose="020B0604020202020204" pitchFamily="34" charset="0"/>
                  <a:ea typeface="黑体" panose="02010609060101010101" pitchFamily="49" charset="-122"/>
                  <a:cs typeface="Arial" panose="020B0604020202020204" pitchFamily="34" charset="0"/>
                </a:defRPr>
              </a:lvl1pPr>
              <a:lvl2pPr marL="361950" indent="-184150" algn="l" defTabSz="914347" rtl="0" eaLnBrk="1" latinLnBrk="0" hangingPunct="1">
                <a:lnSpc>
                  <a:spcPct val="100000"/>
                </a:lnSpc>
                <a:spcBef>
                  <a:spcPts val="300"/>
                </a:spcBef>
                <a:spcAft>
                  <a:spcPts val="0"/>
                </a:spcAft>
                <a:buSzPct val="120000"/>
                <a:buFontTx/>
                <a:buBlip>
                  <a:blip r:embed="rId4"/>
                </a:buBlip>
                <a:defRPr sz="2400" b="0" kern="1200" baseline="0">
                  <a:solidFill>
                    <a:schemeClr val="accent5">
                      <a:lumMod val="50000"/>
                    </a:schemeClr>
                  </a:solidFill>
                  <a:latin typeface="Arial" panose="020B0604020202020204" pitchFamily="34" charset="0"/>
                  <a:ea typeface="微软雅黑" panose="020B0503020204020204" pitchFamily="34" charset="-122"/>
                  <a:cs typeface="Arial" panose="020B0604020202020204" pitchFamily="34" charset="0"/>
                </a:defRPr>
              </a:lvl2pPr>
              <a:lvl3pPr marL="450850" indent="-184150" algn="l" defTabSz="914347" rtl="0" eaLnBrk="1" latinLnBrk="0" hangingPunct="1">
                <a:lnSpc>
                  <a:spcPct val="100000"/>
                </a:lnSpc>
                <a:spcBef>
                  <a:spcPts val="300"/>
                </a:spcBef>
                <a:spcAft>
                  <a:spcPts val="0"/>
                </a:spcAft>
                <a:buClr>
                  <a:schemeClr val="tx1"/>
                </a:buClr>
                <a:buSzPct val="90000"/>
                <a:buFont typeface="Wingdings" panose="05000000000000000000" pitchFamily="2" charset="2"/>
                <a:buChar char="]"/>
                <a:defRPr sz="1800" b="0" kern="1200" baseline="0">
                  <a:solidFill>
                    <a:schemeClr val="accent4">
                      <a:lumMod val="50000"/>
                    </a:schemeClr>
                  </a:solidFill>
                  <a:latin typeface="Arial" panose="020B0604020202020204" pitchFamily="34" charset="0"/>
                  <a:ea typeface="微软雅黑" panose="020B0503020204020204" pitchFamily="34" charset="-122"/>
                  <a:cs typeface="Arial" panose="020B0604020202020204" pitchFamily="34" charset="0"/>
                </a:defRPr>
              </a:lvl3pPr>
              <a:lvl4pPr marL="1600105"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4pPr>
              <a:lvl5pPr marL="2057278" indent="-228587" algn="l" defTabSz="914347" rtl="0" eaLnBrk="1" latinLnBrk="0" hangingPunct="1">
                <a:lnSpc>
                  <a:spcPct val="90000"/>
                </a:lnSpc>
                <a:spcBef>
                  <a:spcPts val="500"/>
                </a:spcBef>
                <a:buFont typeface="Arial" panose="020B0604020202020204" pitchFamily="34" charset="0"/>
                <a:buChar char="•"/>
                <a:defRPr sz="1799" kern="1200">
                  <a:solidFill>
                    <a:schemeClr val="bg2"/>
                  </a:solidFill>
                  <a:latin typeface="+mn-lt"/>
                  <a:ea typeface="+mn-ea"/>
                  <a:cs typeface="+mn-cs"/>
                </a:defRPr>
              </a:lvl5pPr>
              <a:lvl6pPr marL="2514451"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623"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796"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69" indent="-228587" algn="l" defTabSz="914347"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zh-CN" altLang="en-US" sz="2400" dirty="0"/>
                <a:t>声激</a:t>
              </a:r>
              <a:r>
                <a:rPr lang="zh-CN" altLang="en-US" sz="2400" dirty="0" smtClean="0"/>
                <a:t>振动及远场传播</a:t>
              </a:r>
              <a:endParaRPr lang="zh-CN" altLang="en-US" sz="2400" dirty="0"/>
            </a:p>
          </p:txBody>
        </p:sp>
        <p:sp>
          <p:nvSpPr>
            <p:cNvPr id="15" name="加号 14">
              <a:extLst>
                <a:ext uri="{FF2B5EF4-FFF2-40B4-BE49-F238E27FC236}">
                  <a16:creationId xmlns:a16="http://schemas.microsoft.com/office/drawing/2014/main" xmlns="" id="{A66140A2-DFAE-4C7E-AADD-E1D01B0EEB16}"/>
                </a:ext>
              </a:extLst>
            </p:cNvPr>
            <p:cNvSpPr/>
            <p:nvPr/>
          </p:nvSpPr>
          <p:spPr>
            <a:xfrm>
              <a:off x="9445560" y="3137276"/>
              <a:ext cx="452063" cy="434912"/>
            </a:xfrm>
            <a:prstGeom prst="mathPl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3218269" y="2148694"/>
            <a:ext cx="2051086" cy="627365"/>
            <a:chOff x="1543455" y="1246719"/>
            <a:chExt cx="2143800" cy="1106739"/>
          </a:xfrm>
          <a:solidFill>
            <a:srgbClr val="FFC000"/>
          </a:solidFill>
        </p:grpSpPr>
        <p:sp>
          <p:nvSpPr>
            <p:cNvPr id="45" name="圆角矩形 44"/>
            <p:cNvSpPr/>
            <p:nvPr/>
          </p:nvSpPr>
          <p:spPr>
            <a:xfrm>
              <a:off x="1543455" y="1246719"/>
              <a:ext cx="2143800" cy="1106739"/>
            </a:xfrm>
            <a:prstGeom prst="roundRect">
              <a:avLst>
                <a:gd name="adj" fmla="val 10000"/>
              </a:avLst>
            </a:prstGeom>
            <a:grp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46" name="圆角矩形 4"/>
            <p:cNvSpPr/>
            <p:nvPr/>
          </p:nvSpPr>
          <p:spPr>
            <a:xfrm>
              <a:off x="1637104" y="1374844"/>
              <a:ext cx="1849057" cy="76839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zh-CN" altLang="en-US" sz="2000" dirty="0"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圣母大学</a:t>
              </a:r>
              <a:r>
                <a:rPr lang="en-US" altLang="zh-CN" sz="2000" dirty="0" err="1"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Atassi</a:t>
              </a:r>
              <a:r>
                <a:rPr lang="zh-CN" altLang="en-US" sz="2000" dirty="0"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团队</a:t>
              </a:r>
              <a:endParaRPr lang="zh-CN" altLang="en-US" sz="2000" kern="1200" dirty="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endParaRPr>
            </a:p>
          </p:txBody>
        </p:sp>
      </p:grpSp>
      <p:grpSp>
        <p:nvGrpSpPr>
          <p:cNvPr id="21" name="组合 20"/>
          <p:cNvGrpSpPr/>
          <p:nvPr/>
        </p:nvGrpSpPr>
        <p:grpSpPr>
          <a:xfrm>
            <a:off x="3218268" y="2778339"/>
            <a:ext cx="2051086" cy="428972"/>
            <a:chOff x="1536668" y="1141960"/>
            <a:chExt cx="2143800" cy="1285921"/>
          </a:xfrm>
        </p:grpSpPr>
        <p:sp>
          <p:nvSpPr>
            <p:cNvPr id="43" name="圆角矩形 42"/>
            <p:cNvSpPr/>
            <p:nvPr/>
          </p:nvSpPr>
          <p:spPr>
            <a:xfrm>
              <a:off x="1536668" y="1141960"/>
              <a:ext cx="2143800" cy="1285921"/>
            </a:xfrm>
            <a:prstGeom prst="roundRect">
              <a:avLst>
                <a:gd name="adj" fmla="val 10000"/>
              </a:avLst>
            </a:prstGeom>
            <a:solidFill>
              <a:srgbClr val="4472C4">
                <a:hueOff val="-2673943"/>
                <a:satOff val="-3719"/>
                <a:lumOff val="-1426"/>
                <a:alphaOff val="0"/>
              </a:srgbClr>
            </a:solid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44" name="圆角矩形 6"/>
            <p:cNvSpPr/>
            <p:nvPr/>
          </p:nvSpPr>
          <p:spPr>
            <a:xfrm>
              <a:off x="2033371" y="1382535"/>
              <a:ext cx="1319149" cy="7683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endParaRPr lang="zh-CN" altLang="en-US" sz="2000" kern="1200" dirty="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endParaRPr>
            </a:p>
          </p:txBody>
        </p:sp>
      </p:grpSp>
      <p:grpSp>
        <p:nvGrpSpPr>
          <p:cNvPr id="22" name="组合 21"/>
          <p:cNvGrpSpPr/>
          <p:nvPr/>
        </p:nvGrpSpPr>
        <p:grpSpPr>
          <a:xfrm>
            <a:off x="3097512" y="3233515"/>
            <a:ext cx="2171842" cy="415722"/>
            <a:chOff x="1368302" y="711303"/>
            <a:chExt cx="2270015" cy="830966"/>
          </a:xfrm>
        </p:grpSpPr>
        <p:sp>
          <p:nvSpPr>
            <p:cNvPr id="41" name="圆角矩形 40"/>
            <p:cNvSpPr/>
            <p:nvPr/>
          </p:nvSpPr>
          <p:spPr>
            <a:xfrm>
              <a:off x="1494517" y="711303"/>
              <a:ext cx="2143800" cy="816202"/>
            </a:xfrm>
            <a:prstGeom prst="roundRect">
              <a:avLst>
                <a:gd name="adj" fmla="val 10000"/>
              </a:avLst>
            </a:prstGeom>
            <a:solidFill>
              <a:srgbClr val="4472C4">
                <a:hueOff val="-3342429"/>
                <a:satOff val="-4649"/>
                <a:lumOff val="-1783"/>
                <a:alphaOff val="0"/>
              </a:srgbClr>
            </a:solid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42" name="圆角矩形 8"/>
            <p:cNvSpPr/>
            <p:nvPr/>
          </p:nvSpPr>
          <p:spPr>
            <a:xfrm>
              <a:off x="1368302" y="773877"/>
              <a:ext cx="2240550" cy="76839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zh-CN" altLang="en-US" sz="2000" kern="1200" dirty="0"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声衬的影响</a:t>
              </a:r>
              <a:endParaRPr lang="zh-CN" altLang="en-US" sz="2000" kern="1200" dirty="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endParaRPr>
            </a:p>
          </p:txBody>
        </p:sp>
      </p:grpSp>
      <p:grpSp>
        <p:nvGrpSpPr>
          <p:cNvPr id="53" name="组合 52"/>
          <p:cNvGrpSpPr/>
          <p:nvPr/>
        </p:nvGrpSpPr>
        <p:grpSpPr>
          <a:xfrm>
            <a:off x="5569685" y="3248002"/>
            <a:ext cx="2355859" cy="408336"/>
            <a:chOff x="2008765" y="736009"/>
            <a:chExt cx="2462350" cy="816203"/>
          </a:xfrm>
        </p:grpSpPr>
        <p:sp>
          <p:nvSpPr>
            <p:cNvPr id="54" name="圆角矩形 53"/>
            <p:cNvSpPr/>
            <p:nvPr/>
          </p:nvSpPr>
          <p:spPr>
            <a:xfrm>
              <a:off x="2205975" y="736009"/>
              <a:ext cx="2265140" cy="816203"/>
            </a:xfrm>
            <a:prstGeom prst="roundRect">
              <a:avLst>
                <a:gd name="adj" fmla="val 10000"/>
              </a:avLst>
            </a:prstGeom>
            <a:solidFill>
              <a:srgbClr val="4472C4">
                <a:hueOff val="-3342429"/>
                <a:satOff val="-4649"/>
                <a:lumOff val="-1783"/>
                <a:alphaOff val="0"/>
              </a:srgbClr>
            </a:solid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55" name="圆角矩形 8"/>
            <p:cNvSpPr/>
            <p:nvPr/>
          </p:nvSpPr>
          <p:spPr>
            <a:xfrm>
              <a:off x="2008765" y="754862"/>
              <a:ext cx="2323581" cy="76839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zh-CN" altLang="en-US" sz="2000" kern="1200" dirty="0"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 旋转叶片发声</a:t>
              </a:r>
              <a:endParaRPr lang="zh-CN" altLang="en-US" sz="2000" kern="1200" dirty="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endParaRPr>
            </a:p>
          </p:txBody>
        </p:sp>
      </p:grpSp>
      <p:sp>
        <p:nvSpPr>
          <p:cNvPr id="74" name="圆角矩形 8"/>
          <p:cNvSpPr/>
          <p:nvPr/>
        </p:nvSpPr>
        <p:spPr>
          <a:xfrm>
            <a:off x="3196774" y="2801382"/>
            <a:ext cx="2215109" cy="3844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zh-CN" altLang="en-US" sz="2000" kern="1200" dirty="0"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旋</a:t>
            </a:r>
            <a:r>
              <a:rPr lang="en-US" altLang="zh-CN" sz="2000" kern="1200" dirty="0"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a:t>
            </a:r>
            <a:r>
              <a:rPr lang="zh-CN" altLang="en-US" sz="2000" kern="1200" dirty="0"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剪切流</a:t>
            </a:r>
            <a:r>
              <a:rPr lang="zh-CN" altLang="en-US" sz="2000" kern="1200" dirty="0"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的影响</a:t>
            </a:r>
            <a:endParaRPr lang="zh-CN" altLang="en-US" sz="2000" kern="1200" dirty="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endParaRPr>
          </a:p>
        </p:txBody>
      </p:sp>
      <p:grpSp>
        <p:nvGrpSpPr>
          <p:cNvPr id="76" name="组合 75"/>
          <p:cNvGrpSpPr/>
          <p:nvPr/>
        </p:nvGrpSpPr>
        <p:grpSpPr>
          <a:xfrm>
            <a:off x="5615838" y="2807536"/>
            <a:ext cx="2309710" cy="408336"/>
            <a:chOff x="2057004" y="730958"/>
            <a:chExt cx="2414114" cy="816203"/>
          </a:xfrm>
        </p:grpSpPr>
        <p:sp>
          <p:nvSpPr>
            <p:cNvPr id="77" name="圆角矩形 76"/>
            <p:cNvSpPr/>
            <p:nvPr/>
          </p:nvSpPr>
          <p:spPr>
            <a:xfrm>
              <a:off x="2205976" y="730958"/>
              <a:ext cx="2265142" cy="816203"/>
            </a:xfrm>
            <a:prstGeom prst="roundRect">
              <a:avLst>
                <a:gd name="adj" fmla="val 10000"/>
              </a:avLst>
            </a:prstGeom>
            <a:solidFill>
              <a:srgbClr val="4472C4">
                <a:hueOff val="-3342429"/>
                <a:satOff val="-4649"/>
                <a:lumOff val="-1783"/>
                <a:alphaOff val="0"/>
              </a:srgbClr>
            </a:solid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78" name="圆角矩形 8"/>
            <p:cNvSpPr/>
            <p:nvPr/>
          </p:nvSpPr>
          <p:spPr>
            <a:xfrm>
              <a:off x="2057004" y="754864"/>
              <a:ext cx="2275340" cy="76839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zh-CN" altLang="en-US" sz="2000" kern="1200" dirty="0"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  </a:t>
              </a:r>
              <a:r>
                <a:rPr lang="zh-CN" altLang="en-US" sz="2000" kern="1200" dirty="0"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单</a:t>
              </a:r>
              <a:r>
                <a:rPr lang="en-US" altLang="zh-CN" sz="2000" kern="1200" dirty="0"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a:t>
              </a:r>
              <a:r>
                <a:rPr lang="zh-CN" altLang="en-US" sz="2000" kern="1200" dirty="0"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偶极子</a:t>
              </a:r>
              <a:r>
                <a:rPr lang="zh-CN" altLang="en-US" sz="2000" kern="1200" dirty="0"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发声</a:t>
              </a:r>
              <a:endParaRPr lang="zh-CN" altLang="en-US" sz="2000" kern="1200" dirty="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endParaRPr>
            </a:p>
          </p:txBody>
        </p:sp>
      </p:grpSp>
      <p:grpSp>
        <p:nvGrpSpPr>
          <p:cNvPr id="83" name="组合 82"/>
          <p:cNvGrpSpPr/>
          <p:nvPr/>
        </p:nvGrpSpPr>
        <p:grpSpPr>
          <a:xfrm>
            <a:off x="8453098" y="3263481"/>
            <a:ext cx="2470886" cy="408336"/>
            <a:chOff x="1687509" y="1570064"/>
            <a:chExt cx="2582576" cy="816202"/>
          </a:xfrm>
        </p:grpSpPr>
        <p:sp>
          <p:nvSpPr>
            <p:cNvPr id="84" name="圆角矩形 83"/>
            <p:cNvSpPr/>
            <p:nvPr/>
          </p:nvSpPr>
          <p:spPr>
            <a:xfrm>
              <a:off x="1687509" y="1570064"/>
              <a:ext cx="2582576" cy="816202"/>
            </a:xfrm>
            <a:prstGeom prst="roundRect">
              <a:avLst>
                <a:gd name="adj" fmla="val 10000"/>
              </a:avLst>
            </a:prstGeom>
            <a:solidFill>
              <a:srgbClr val="4472C4">
                <a:hueOff val="-3342429"/>
                <a:satOff val="-4649"/>
                <a:lumOff val="-1783"/>
                <a:alphaOff val="0"/>
              </a:srgbClr>
            </a:solidFill>
            <a:ln w="28575" cap="flat" cmpd="sng" algn="ctr">
              <a:solidFill>
                <a:schemeClr val="tx1"/>
              </a:solidFill>
              <a:prstDash val="solid"/>
              <a:miter lim="800000"/>
            </a:ln>
            <a:effectLst/>
          </p:spPr>
          <p:style>
            <a:lnRef idx="2">
              <a:scrgbClr r="0" g="0" b="0"/>
            </a:lnRef>
            <a:fillRef idx="1">
              <a:scrgbClr r="0" g="0" b="0"/>
            </a:fillRef>
            <a:effectRef idx="0">
              <a:scrgbClr r="0" g="0" b="0"/>
            </a:effectRef>
            <a:fontRef idx="minor">
              <a:schemeClr val="lt1"/>
            </a:fontRef>
          </p:style>
        </p:sp>
        <p:sp>
          <p:nvSpPr>
            <p:cNvPr id="85" name="圆角矩形 8"/>
            <p:cNvSpPr/>
            <p:nvPr/>
          </p:nvSpPr>
          <p:spPr>
            <a:xfrm>
              <a:off x="1905646" y="1581178"/>
              <a:ext cx="2188689" cy="7683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zh-CN" altLang="en-US" sz="2000" kern="1200" dirty="0"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声</a:t>
              </a:r>
              <a:r>
                <a:rPr lang="en-US" altLang="zh-CN" sz="2000" kern="1200" dirty="0"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a:t>
              </a:r>
              <a:r>
                <a:rPr lang="zh-CN" altLang="en-US" sz="2000" kern="1200" dirty="0"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固耦合分析</a:t>
              </a:r>
              <a:endParaRPr lang="zh-CN" altLang="en-US" sz="2000" kern="1200" dirty="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endParaRPr>
            </a:p>
          </p:txBody>
        </p:sp>
      </p:grpSp>
      <p:sp>
        <p:nvSpPr>
          <p:cNvPr id="60" name="圆角矩形 59"/>
          <p:cNvSpPr/>
          <p:nvPr/>
        </p:nvSpPr>
        <p:spPr>
          <a:xfrm>
            <a:off x="5758366" y="3685983"/>
            <a:ext cx="2167178" cy="408336"/>
          </a:xfrm>
          <a:prstGeom prst="roundRect">
            <a:avLst>
              <a:gd name="adj" fmla="val 10000"/>
            </a:avLst>
          </a:prstGeom>
          <a:solidFill>
            <a:srgbClr val="4472C4">
              <a:hueOff val="-3342429"/>
              <a:satOff val="-4649"/>
              <a:lumOff val="-1783"/>
              <a:alphaOff val="0"/>
            </a:srgbClr>
          </a:solid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61" name="圆角矩形 8"/>
          <p:cNvSpPr/>
          <p:nvPr/>
        </p:nvSpPr>
        <p:spPr>
          <a:xfrm>
            <a:off x="5580589" y="3685541"/>
            <a:ext cx="2223091" cy="3844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zh-CN" altLang="en-US" sz="2000" kern="1200" dirty="0"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 动静干涉发声</a:t>
            </a:r>
            <a:endParaRPr lang="zh-CN" altLang="en-US" sz="2000" kern="1200" dirty="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endParaRPr>
          </a:p>
        </p:txBody>
      </p:sp>
      <p:sp>
        <p:nvSpPr>
          <p:cNvPr id="69" name="圆角矩形 68"/>
          <p:cNvSpPr/>
          <p:nvPr/>
        </p:nvSpPr>
        <p:spPr>
          <a:xfrm>
            <a:off x="3218268" y="3697313"/>
            <a:ext cx="2051086" cy="408336"/>
          </a:xfrm>
          <a:prstGeom prst="roundRect">
            <a:avLst>
              <a:gd name="adj" fmla="val 10000"/>
            </a:avLst>
          </a:prstGeom>
          <a:solidFill>
            <a:srgbClr val="4472C4">
              <a:hueOff val="-3342429"/>
              <a:satOff val="-4649"/>
              <a:lumOff val="-1783"/>
              <a:alphaOff val="0"/>
            </a:srgbClr>
          </a:solid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70" name="圆角矩形 8"/>
          <p:cNvSpPr/>
          <p:nvPr/>
        </p:nvSpPr>
        <p:spPr>
          <a:xfrm>
            <a:off x="3380273" y="3694849"/>
            <a:ext cx="1819639" cy="3844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zh-CN" altLang="en-US" sz="2000" kern="1200" dirty="0"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非均熵的影响</a:t>
            </a:r>
            <a:endParaRPr lang="zh-CN" altLang="en-US" sz="2000" kern="1200" dirty="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endParaRPr>
          </a:p>
        </p:txBody>
      </p:sp>
      <p:sp>
        <p:nvSpPr>
          <p:cNvPr id="82" name="圆角矩形 81"/>
          <p:cNvSpPr/>
          <p:nvPr/>
        </p:nvSpPr>
        <p:spPr>
          <a:xfrm>
            <a:off x="8442747" y="3682889"/>
            <a:ext cx="2472174" cy="408336"/>
          </a:xfrm>
          <a:prstGeom prst="roundRect">
            <a:avLst>
              <a:gd name="adj" fmla="val 10000"/>
            </a:avLst>
          </a:prstGeom>
          <a:solidFill>
            <a:srgbClr val="4472C4">
              <a:hueOff val="-3342429"/>
              <a:satOff val="-4649"/>
              <a:lumOff val="-1783"/>
              <a:alphaOff val="0"/>
            </a:srgbClr>
          </a:solid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86" name="圆角矩形 8"/>
          <p:cNvSpPr/>
          <p:nvPr/>
        </p:nvSpPr>
        <p:spPr>
          <a:xfrm>
            <a:off x="7907677" y="3664474"/>
            <a:ext cx="2993232" cy="3844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38100" rIns="50800" bIns="38100" numCol="1" spcCol="1270" anchor="ctr" anchorCtr="0">
            <a:noAutofit/>
          </a:bodyPr>
          <a:lstStyle/>
          <a:p>
            <a:pPr lvl="1" algn="ctr" defTabSz="889000">
              <a:lnSpc>
                <a:spcPct val="90000"/>
              </a:lnSpc>
              <a:spcBef>
                <a:spcPct val="0"/>
              </a:spcBef>
              <a:spcAft>
                <a:spcPct val="35000"/>
              </a:spcAft>
            </a:pPr>
            <a:r>
              <a:rPr lang="zh-CN" altLang="en-US" sz="2000" kern="1200" dirty="0"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单</a:t>
            </a:r>
            <a:r>
              <a:rPr lang="en-US" altLang="zh-CN" sz="2000" kern="1200" dirty="0"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a:t>
            </a:r>
            <a:r>
              <a:rPr lang="zh-CN" altLang="en-US" sz="2000" kern="1200" dirty="0"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偶极子远场</a:t>
            </a:r>
            <a:r>
              <a:rPr lang="zh-CN" altLang="en-US" sz="2000" kern="1200" dirty="0"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发声</a:t>
            </a:r>
            <a:endParaRPr lang="zh-CN" altLang="en-US" sz="2000" kern="1200" dirty="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endParaRPr>
          </a:p>
        </p:txBody>
      </p:sp>
      <p:sp>
        <p:nvSpPr>
          <p:cNvPr id="51" name="页脚占位符 4"/>
          <p:cNvSpPr>
            <a:spLocks noGrp="1"/>
          </p:cNvSpPr>
          <p:nvPr>
            <p:ph type="ftr" sz="quarter" idx="11"/>
          </p:nvPr>
        </p:nvSpPr>
        <p:spPr>
          <a:xfrm>
            <a:off x="630382" y="6020949"/>
            <a:ext cx="6747163" cy="459228"/>
          </a:xfrm>
        </p:spPr>
        <p:txBody>
          <a:bodyPr/>
          <a:lstStyle/>
          <a:p>
            <a:r>
              <a:rPr lang="zh-CN" altLang="en-US" dirty="0" smtClean="0"/>
              <a:t>旋流管道声模态与声类比（</a:t>
            </a:r>
            <a:r>
              <a:rPr lang="en-US" altLang="zh-CN" dirty="0" smtClean="0"/>
              <a:t>SJTU-SVN</a:t>
            </a:r>
            <a:r>
              <a:rPr lang="zh-CN" altLang="en-US" dirty="0" smtClean="0"/>
              <a:t>）</a:t>
            </a:r>
            <a:endParaRPr lang="zh-CN" altLang="en-US" dirty="0"/>
          </a:p>
        </p:txBody>
      </p:sp>
      <p:sp>
        <p:nvSpPr>
          <p:cNvPr id="52" name="日期占位符 3"/>
          <p:cNvSpPr>
            <a:spLocks noGrp="1"/>
          </p:cNvSpPr>
          <p:nvPr>
            <p:ph type="dt" sz="half" idx="2"/>
          </p:nvPr>
        </p:nvSpPr>
        <p:spPr>
          <a:xfrm>
            <a:off x="8693447" y="6193938"/>
            <a:ext cx="1015371" cy="221357"/>
          </a:xfrm>
        </p:spPr>
        <p:txBody>
          <a:bodyPr/>
          <a:lstStyle/>
          <a:p>
            <a:r>
              <a:rPr lang="en-US" altLang="zh-CN" dirty="0" smtClean="0"/>
              <a:t>2018-12-02</a:t>
            </a:r>
            <a:endParaRPr lang="zh-CN" altLang="en-US" dirty="0"/>
          </a:p>
        </p:txBody>
      </p:sp>
      <p:grpSp>
        <p:nvGrpSpPr>
          <p:cNvPr id="56" name="组合 55"/>
          <p:cNvGrpSpPr/>
          <p:nvPr/>
        </p:nvGrpSpPr>
        <p:grpSpPr>
          <a:xfrm>
            <a:off x="8444035" y="2816799"/>
            <a:ext cx="2470886" cy="408336"/>
            <a:chOff x="1687509" y="1570064"/>
            <a:chExt cx="2582576" cy="816202"/>
          </a:xfrm>
        </p:grpSpPr>
        <p:sp>
          <p:nvSpPr>
            <p:cNvPr id="57" name="圆角矩形 56"/>
            <p:cNvSpPr/>
            <p:nvPr/>
          </p:nvSpPr>
          <p:spPr>
            <a:xfrm>
              <a:off x="1687509" y="1570064"/>
              <a:ext cx="2582576" cy="816202"/>
            </a:xfrm>
            <a:prstGeom prst="roundRect">
              <a:avLst>
                <a:gd name="adj" fmla="val 10000"/>
              </a:avLst>
            </a:prstGeom>
            <a:solidFill>
              <a:srgbClr val="4472C4">
                <a:hueOff val="-3342429"/>
                <a:satOff val="-4649"/>
                <a:lumOff val="-1783"/>
                <a:alphaOff val="0"/>
              </a:srgbClr>
            </a:solidFill>
            <a:ln w="28575" cap="flat" cmpd="sng" algn="ctr">
              <a:solidFill>
                <a:schemeClr val="tx1"/>
              </a:solidFill>
              <a:prstDash val="solid"/>
              <a:miter lim="800000"/>
            </a:ln>
            <a:effectLst/>
          </p:spPr>
          <p:style>
            <a:lnRef idx="2">
              <a:scrgbClr r="0" g="0" b="0"/>
            </a:lnRef>
            <a:fillRef idx="1">
              <a:scrgbClr r="0" g="0" b="0"/>
            </a:fillRef>
            <a:effectRef idx="0">
              <a:scrgbClr r="0" g="0" b="0"/>
            </a:effectRef>
            <a:fontRef idx="minor">
              <a:schemeClr val="lt1"/>
            </a:fontRef>
          </p:style>
        </p:sp>
        <p:sp>
          <p:nvSpPr>
            <p:cNvPr id="58" name="圆角矩形 8"/>
            <p:cNvSpPr/>
            <p:nvPr/>
          </p:nvSpPr>
          <p:spPr>
            <a:xfrm>
              <a:off x="1905646" y="1581178"/>
              <a:ext cx="2188689" cy="7683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endParaRPr lang="zh-CN" altLang="en-US" sz="2000" kern="1200" dirty="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endParaRPr>
            </a:p>
          </p:txBody>
        </p:sp>
      </p:grpSp>
      <p:sp>
        <p:nvSpPr>
          <p:cNvPr id="67" name="圆角矩形 4"/>
          <p:cNvSpPr/>
          <p:nvPr/>
        </p:nvSpPr>
        <p:spPr>
          <a:xfrm>
            <a:off x="8401047" y="2740068"/>
            <a:ext cx="2219117" cy="43556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zh-CN" altLang="en-US" sz="2000" kern="1200" dirty="0"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  圆管结构模态</a:t>
            </a:r>
            <a:endParaRPr lang="zh-CN" altLang="en-US" sz="2000" kern="1200" dirty="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endParaRPr>
          </a:p>
        </p:txBody>
      </p:sp>
      <p:grpSp>
        <p:nvGrpSpPr>
          <p:cNvPr id="62" name="组合 61"/>
          <p:cNvGrpSpPr/>
          <p:nvPr/>
        </p:nvGrpSpPr>
        <p:grpSpPr>
          <a:xfrm>
            <a:off x="5743917" y="2141265"/>
            <a:ext cx="2201467" cy="676184"/>
            <a:chOff x="1543455" y="1246719"/>
            <a:chExt cx="2143800" cy="1053569"/>
          </a:xfrm>
          <a:solidFill>
            <a:srgbClr val="FFC000"/>
          </a:solidFill>
        </p:grpSpPr>
        <p:sp>
          <p:nvSpPr>
            <p:cNvPr id="63" name="圆角矩形 62"/>
            <p:cNvSpPr/>
            <p:nvPr/>
          </p:nvSpPr>
          <p:spPr>
            <a:xfrm>
              <a:off x="1543455" y="1246719"/>
              <a:ext cx="2143800" cy="1053569"/>
            </a:xfrm>
            <a:prstGeom prst="roundRect">
              <a:avLst>
                <a:gd name="adj" fmla="val 10000"/>
              </a:avLst>
            </a:prstGeom>
            <a:grp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64" name="圆角矩形 4"/>
            <p:cNvSpPr/>
            <p:nvPr/>
          </p:nvSpPr>
          <p:spPr>
            <a:xfrm>
              <a:off x="1688201" y="1338530"/>
              <a:ext cx="1849057" cy="76839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zh-CN" altLang="en-US" sz="2000" dirty="0"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剑桥大学  </a:t>
              </a:r>
              <a:r>
                <a:rPr lang="en-US" altLang="zh-CN" sz="2000" dirty="0" err="1"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Peake</a:t>
              </a:r>
              <a:r>
                <a:rPr lang="zh-CN" altLang="en-US" sz="2000" dirty="0"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团队</a:t>
              </a:r>
              <a:endParaRPr lang="zh-CN" altLang="en-US" sz="2000" kern="1200" dirty="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endParaRPr>
            </a:p>
          </p:txBody>
        </p:sp>
      </p:grpSp>
      <p:grpSp>
        <p:nvGrpSpPr>
          <p:cNvPr id="68" name="组合 67"/>
          <p:cNvGrpSpPr/>
          <p:nvPr/>
        </p:nvGrpSpPr>
        <p:grpSpPr>
          <a:xfrm>
            <a:off x="8422822" y="2162443"/>
            <a:ext cx="2466512" cy="615896"/>
            <a:chOff x="1543455" y="1246719"/>
            <a:chExt cx="2143800" cy="1180065"/>
          </a:xfrm>
          <a:solidFill>
            <a:srgbClr val="FFC000"/>
          </a:solidFill>
        </p:grpSpPr>
        <p:sp>
          <p:nvSpPr>
            <p:cNvPr id="75" name="圆角矩形 74"/>
            <p:cNvSpPr/>
            <p:nvPr/>
          </p:nvSpPr>
          <p:spPr>
            <a:xfrm>
              <a:off x="1543455" y="1246719"/>
              <a:ext cx="2143800" cy="1180065"/>
            </a:xfrm>
            <a:prstGeom prst="roundRect">
              <a:avLst>
                <a:gd name="adj" fmla="val 10000"/>
              </a:avLst>
            </a:prstGeom>
            <a:grp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79" name="圆角矩形 4"/>
            <p:cNvSpPr/>
            <p:nvPr/>
          </p:nvSpPr>
          <p:spPr>
            <a:xfrm>
              <a:off x="1637104" y="1374844"/>
              <a:ext cx="1849057" cy="76839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zh-CN" altLang="en-US" sz="2000" dirty="0"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圣母大学  </a:t>
              </a:r>
              <a:r>
                <a:rPr lang="en-US" altLang="zh-CN" sz="2000" dirty="0" err="1"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Atassi</a:t>
              </a:r>
              <a:r>
                <a:rPr lang="zh-CN" altLang="en-US" sz="2000" dirty="0" smtClean="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团队</a:t>
              </a:r>
              <a:endParaRPr lang="zh-CN" altLang="en-US" sz="2000" kern="1200" dirty="0">
                <a:solidFill>
                  <a:sysClr val="window" lastClr="FFFF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endParaRPr>
            </a:p>
          </p:txBody>
        </p:sp>
      </p:grpSp>
    </p:spTree>
    <p:extLst>
      <p:ext uri="{BB962C8B-B14F-4D97-AF65-F5344CB8AC3E}">
        <p14:creationId xmlns:p14="http://schemas.microsoft.com/office/powerpoint/2010/main" val="308458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156063" y="4760233"/>
            <a:ext cx="9449268" cy="926745"/>
          </a:xfrm>
        </p:spPr>
        <p:txBody>
          <a:bodyPr/>
          <a:lstStyle/>
          <a:p>
            <a:r>
              <a:rPr lang="zh-CN" altLang="en-US" dirty="0"/>
              <a:t>旋流管道声模态</a:t>
            </a:r>
          </a:p>
        </p:txBody>
      </p:sp>
    </p:spTree>
    <p:extLst>
      <p:ext uri="{BB962C8B-B14F-4D97-AF65-F5344CB8AC3E}">
        <p14:creationId xmlns:p14="http://schemas.microsoft.com/office/powerpoint/2010/main" val="119960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自定义设计方案">
  <a:themeElements>
    <a:clrScheme name="潘冬远waxy">
      <a:dk1>
        <a:srgbClr val="B61616"/>
      </a:dk1>
      <a:lt1>
        <a:srgbClr val="FFFFFF"/>
      </a:lt1>
      <a:dk2>
        <a:srgbClr val="242C2D"/>
      </a:dk2>
      <a:lt2>
        <a:srgbClr val="133984"/>
      </a:lt2>
      <a:accent1>
        <a:srgbClr val="D73C1E"/>
      </a:accent1>
      <a:accent2>
        <a:srgbClr val="3769AF"/>
      </a:accent2>
      <a:accent3>
        <a:srgbClr val="EBAA05"/>
      </a:accent3>
      <a:accent4>
        <a:srgbClr val="A0B932"/>
      </a:accent4>
      <a:accent5>
        <a:srgbClr val="82B9BE"/>
      </a:accent5>
      <a:accent6>
        <a:srgbClr val="B4915F"/>
      </a:accent6>
      <a:hlink>
        <a:srgbClr val="196E7D"/>
      </a:hlink>
      <a:folHlink>
        <a:srgbClr val="BEBEBE"/>
      </a:folHlink>
    </a:clrScheme>
    <a:fontScheme name="WAXY-1">
      <a:majorFont>
        <a:latin typeface="Book Antiqua"/>
        <a:ea typeface="等线"/>
        <a:cs typeface=""/>
      </a:majorFont>
      <a:minorFont>
        <a:latin typeface="Book Antiqua"/>
        <a:ea typeface="等线 Light"/>
        <a:cs typeface=""/>
      </a:minorFont>
    </a:fontScheme>
    <a:fmtScheme name="光面">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61009SJTU实用等线@waxy.potx" id="{DD060235-8153-4451-88CD-C1DB5CF44DCB}" vid="{D9FEFC79-FBC5-41BA-A391-E5EBC86917B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39572</TotalTime>
  <Words>2815</Words>
  <Application>Microsoft Office PowerPoint</Application>
  <PresentationFormat>自定义</PresentationFormat>
  <Paragraphs>445</Paragraphs>
  <Slides>34</Slides>
  <Notes>22</Notes>
  <HiddenSlides>0</HiddenSlides>
  <MMClips>5</MMClips>
  <ScaleCrop>false</ScaleCrop>
  <HeadingPairs>
    <vt:vector size="8" baseType="variant">
      <vt:variant>
        <vt:lpstr>已用的字体</vt:lpstr>
      </vt:variant>
      <vt:variant>
        <vt:i4>21</vt:i4>
      </vt:variant>
      <vt:variant>
        <vt:lpstr>主题</vt:lpstr>
      </vt:variant>
      <vt:variant>
        <vt:i4>1</vt:i4>
      </vt:variant>
      <vt:variant>
        <vt:lpstr>嵌入 OLE 服务器</vt:lpstr>
      </vt:variant>
      <vt:variant>
        <vt:i4>3</vt:i4>
      </vt:variant>
      <vt:variant>
        <vt:lpstr>幻灯片标题</vt:lpstr>
      </vt:variant>
      <vt:variant>
        <vt:i4>34</vt:i4>
      </vt:variant>
    </vt:vector>
  </HeadingPairs>
  <TitlesOfParts>
    <vt:vector size="59" baseType="lpstr">
      <vt:lpstr>Adobe 黑体 Std R</vt:lpstr>
      <vt:lpstr>Arial Unicode MS</vt:lpstr>
      <vt:lpstr>陈继世-行楷简体</vt:lpstr>
      <vt:lpstr>等线</vt:lpstr>
      <vt:lpstr>等线 Light</vt:lpstr>
      <vt:lpstr>黑体</vt:lpstr>
      <vt:lpstr>华文楷体</vt:lpstr>
      <vt:lpstr>华文新魏</vt:lpstr>
      <vt:lpstr>楷体_GB2312</vt:lpstr>
      <vt:lpstr>宋体</vt:lpstr>
      <vt:lpstr>微软雅黑</vt:lpstr>
      <vt:lpstr>Algerian</vt:lpstr>
      <vt:lpstr>Arial</vt:lpstr>
      <vt:lpstr>Birch Std</vt:lpstr>
      <vt:lpstr>Book Antiqua</vt:lpstr>
      <vt:lpstr>Calibri</vt:lpstr>
      <vt:lpstr>Cambria Math</vt:lpstr>
      <vt:lpstr>High Tower Text</vt:lpstr>
      <vt:lpstr>Symbol</vt:lpstr>
      <vt:lpstr>Times New Roman</vt:lpstr>
      <vt:lpstr>Wingdings</vt:lpstr>
      <vt:lpstr>自定义设计方案</vt:lpstr>
      <vt:lpstr>公式</vt:lpstr>
      <vt:lpstr>Equation</vt:lpstr>
      <vt:lpstr>MathType 6.0 Equation</vt:lpstr>
      <vt:lpstr>旋流管道声模态与声类比</vt:lpstr>
      <vt:lpstr>内容提纲</vt:lpstr>
      <vt:lpstr>背景介绍</vt:lpstr>
      <vt:lpstr>1.叶轮机噪声</vt:lpstr>
      <vt:lpstr>2. 管道声模态</vt:lpstr>
      <vt:lpstr>3.管道格林公式</vt:lpstr>
      <vt:lpstr>3.实际叶轮机管道需考虑因素</vt:lpstr>
      <vt:lpstr>4.研究思路</vt:lpstr>
      <vt:lpstr>旋流管道声模态</vt:lpstr>
      <vt:lpstr>1.旋流管道特征值求解</vt:lpstr>
      <vt:lpstr>2.配置法求解</vt:lpstr>
      <vt:lpstr>3.不同参数对特征值的影响</vt:lpstr>
      <vt:lpstr>3.不同参数对特征值的影响</vt:lpstr>
      <vt:lpstr>3.不同参数对特征值的影响</vt:lpstr>
      <vt:lpstr>4.如何衡量声、涡和熵之间的耦合程度？</vt:lpstr>
      <vt:lpstr>4.1均熵自由涡旋流声-涡耦合</vt:lpstr>
      <vt:lpstr>4.1均熵自由涡旋流声-涡耦合</vt:lpstr>
      <vt:lpstr>4.2均熵刚体旋转旋流声-涡耦合</vt:lpstr>
      <vt:lpstr>4.2均熵刚体旋转旋流声-涡耦合</vt:lpstr>
      <vt:lpstr>5.1 非均熵假设</vt:lpstr>
      <vt:lpstr>5.2 非均熵对模态计算的影响</vt:lpstr>
      <vt:lpstr>5.3 非均熵旋流管道声-涡-熵耦合</vt:lpstr>
      <vt:lpstr>5.4 不同参数对不稳定模态的影响</vt:lpstr>
      <vt:lpstr>5.5 非均熵无旋流软壁边界</vt:lpstr>
      <vt:lpstr>旋流管道格林公式 </vt:lpstr>
      <vt:lpstr>1 声类比方程</vt:lpstr>
      <vt:lpstr>2 Posson&amp;Peake格林公式</vt:lpstr>
      <vt:lpstr>3. 单极子噪声-对比无旋流/声衬/有旋流</vt:lpstr>
      <vt:lpstr>4. 偶极子噪声</vt:lpstr>
      <vt:lpstr>4. 旋转声源发声</vt:lpstr>
      <vt:lpstr>5.转子叶片发声</vt:lpstr>
      <vt:lpstr>结语   </vt:lpstr>
      <vt:lpstr>4.研究思路</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Landscape of China</dc:title>
  <dc:creator>李一</dc:creator>
  <cp:lastModifiedBy>wjq</cp:lastModifiedBy>
  <cp:revision>1375</cp:revision>
  <cp:lastPrinted>2018-10-27T15:04:49Z</cp:lastPrinted>
  <dcterms:created xsi:type="dcterms:W3CDTF">2016-10-26T02:00:32Z</dcterms:created>
  <dcterms:modified xsi:type="dcterms:W3CDTF">2018-12-03T05:07:51Z</dcterms:modified>
</cp:coreProperties>
</file>